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Raleway" panose="020B0604020202020204" charset="0"/>
      <p:regular r:id="rId13"/>
      <p:bold r:id="rId14"/>
      <p:italic r:id="rId15"/>
      <p:boldItalic r:id="rId16"/>
    </p:embeddedFont>
    <p:embeddedFont>
      <p:font typeface="Source Sans Pro"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8" y="27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686882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21964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408f54a9da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408f54a9d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41139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fdb682654_0_3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fdb682654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04944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408f54a9da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408f54a9da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64189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fdb682654_0_3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fdb682654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20238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fdb682654_0_3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fdb682654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28822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08f54a9da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08f54a9d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49623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fdb682654_0_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fdb682654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1 meter is approximately the length of the floor to a doorknob. </a:t>
            </a:r>
            <a:endParaRPr/>
          </a:p>
        </p:txBody>
      </p:sp>
    </p:spTree>
    <p:extLst>
      <p:ext uri="{BB962C8B-B14F-4D97-AF65-F5344CB8AC3E}">
        <p14:creationId xmlns:p14="http://schemas.microsoft.com/office/powerpoint/2010/main" val="2582596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08f54a9d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408f54a9d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68380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08f54a9da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08f54a9d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44167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Measuring time! </a:t>
            </a:r>
            <a:endParaRPr/>
          </a:p>
        </p:txBody>
      </p:sp>
      <p:sp>
        <p:nvSpPr>
          <p:cNvPr id="59" name="Google Shape;59;p13"/>
          <p:cNvSpPr txBox="1">
            <a:spLocks noGrp="1"/>
          </p:cNvSpPr>
          <p:nvPr>
            <p:ph type="subTitle" idx="1"/>
          </p:nvPr>
        </p:nvSpPr>
        <p:spPr>
          <a:xfrm>
            <a:off x="485875" y="2014650"/>
            <a:ext cx="3726600" cy="557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Thursday- August 30, 2018</a:t>
            </a:r>
            <a:r>
              <a:rPr lang="en"/>
              <a:t> </a:t>
            </a:r>
            <a:endParaRPr/>
          </a:p>
        </p:txBody>
      </p:sp>
      <p:pic>
        <p:nvPicPr>
          <p:cNvPr id="60" name="Google Shape;60;p13"/>
          <p:cNvPicPr preferRelativeResize="0"/>
          <p:nvPr/>
        </p:nvPicPr>
        <p:blipFill>
          <a:blip r:embed="rId3">
            <a:alphaModFix/>
          </a:blip>
          <a:stretch>
            <a:fillRect/>
          </a:stretch>
        </p:blipFill>
        <p:spPr>
          <a:xfrm>
            <a:off x="5063975" y="2014650"/>
            <a:ext cx="3874101" cy="2632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7" name="Google Shape;117;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18" name="Google Shape;118;p22"/>
          <p:cNvPicPr preferRelativeResize="0"/>
          <p:nvPr/>
        </p:nvPicPr>
        <p:blipFill>
          <a:blip r:embed="rId3">
            <a:alphaModFix/>
          </a:blip>
          <a:stretch>
            <a:fillRect/>
          </a:stretch>
        </p:blipFill>
        <p:spPr>
          <a:xfrm>
            <a:off x="686002" y="445025"/>
            <a:ext cx="7625500" cy="4334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623400"/>
          </a:xfrm>
          <a:prstGeom prst="rect">
            <a:avLst/>
          </a:prstGeom>
          <a:solidFill>
            <a:srgbClr val="00FF00"/>
          </a:solidFill>
        </p:spPr>
        <p:txBody>
          <a:bodyPr spcFirstLastPara="1" wrap="square" lIns="91425" tIns="91425" rIns="91425" bIns="91425" anchor="t" anchorCtr="0">
            <a:noAutofit/>
          </a:bodyPr>
          <a:lstStyle/>
          <a:p>
            <a:pPr marL="0" lvl="0" indent="0">
              <a:spcBef>
                <a:spcPts val="0"/>
              </a:spcBef>
              <a:spcAft>
                <a:spcPts val="0"/>
              </a:spcAft>
              <a:buNone/>
            </a:pPr>
            <a:r>
              <a:rPr lang="en"/>
              <a:t>Warm-up #3:</a:t>
            </a:r>
            <a:endParaRPr/>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b="1"/>
              <a:t>An ecologist wants to study the effects of pollution on plant growth. The scientist uses two groups of plants. To the first group, a type of pollutant is added. To the second group, nothing is added. The scientist records plant growth for each plant for two weeks. What is the purpose of the second group in the scientist’s study?</a:t>
            </a:r>
            <a:r>
              <a:rPr lang="en" sz="2400"/>
              <a:t>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Lab Safety Contract </a:t>
            </a:r>
            <a:endParaRPr/>
          </a:p>
        </p:txBody>
      </p:sp>
      <p:sp>
        <p:nvSpPr>
          <p:cNvPr id="72" name="Google Shape;72;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73" name="Google Shape;73;p15"/>
          <p:cNvPicPr preferRelativeResize="0"/>
          <p:nvPr/>
        </p:nvPicPr>
        <p:blipFill>
          <a:blip r:embed="rId3">
            <a:alphaModFix/>
          </a:blip>
          <a:stretch>
            <a:fillRect/>
          </a:stretch>
        </p:blipFill>
        <p:spPr>
          <a:xfrm>
            <a:off x="6066501" y="574625"/>
            <a:ext cx="2765801" cy="4149724"/>
          </a:xfrm>
          <a:prstGeom prst="rect">
            <a:avLst/>
          </a:prstGeom>
          <a:noFill/>
          <a:ln>
            <a:noFill/>
          </a:ln>
        </p:spPr>
      </p:pic>
      <p:pic>
        <p:nvPicPr>
          <p:cNvPr id="74" name="Google Shape;74;p15"/>
          <p:cNvPicPr preferRelativeResize="0"/>
          <p:nvPr/>
        </p:nvPicPr>
        <p:blipFill>
          <a:blip r:embed="rId4">
            <a:alphaModFix/>
          </a:blip>
          <a:stretch>
            <a:fillRect/>
          </a:stretch>
        </p:blipFill>
        <p:spPr>
          <a:xfrm>
            <a:off x="1160872" y="1068425"/>
            <a:ext cx="2951076" cy="37939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2041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Question: Do you consider yourself charming?  </a:t>
            </a:r>
            <a:endParaRPr/>
          </a:p>
        </p:txBody>
      </p:sp>
      <p:sp>
        <p:nvSpPr>
          <p:cNvPr id="80" name="Google Shape;80;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Which applies to you most? </a:t>
            </a:r>
            <a:endParaRPr b="1"/>
          </a:p>
          <a:p>
            <a:pPr marL="0" lvl="0" indent="0" rtl="0">
              <a:spcBef>
                <a:spcPts val="1600"/>
              </a:spcBef>
              <a:spcAft>
                <a:spcPts val="0"/>
              </a:spcAft>
              <a:buNone/>
            </a:pPr>
            <a:r>
              <a:rPr lang="en" b="1">
                <a:highlight>
                  <a:srgbClr val="FFFF00"/>
                </a:highlight>
              </a:rPr>
              <a:t>Charming: </a:t>
            </a:r>
            <a:r>
              <a:rPr lang="en" b="1"/>
              <a:t>Do others often flirt with you, or respond well to your flirtations? It’s probably because your ring finger is longer than your index finger.</a:t>
            </a:r>
            <a:endParaRPr b="1"/>
          </a:p>
          <a:p>
            <a:pPr marL="0" lvl="0" indent="0" rtl="0">
              <a:spcBef>
                <a:spcPts val="1600"/>
              </a:spcBef>
              <a:spcAft>
                <a:spcPts val="0"/>
              </a:spcAft>
              <a:buNone/>
            </a:pPr>
            <a:r>
              <a:rPr lang="en" b="1"/>
              <a:t>You ooze with confidence and charm, so you tend to take more risks — and they often pay off handsomely. Some might say you can be a bit aggressive, but if you know what you want, why not go for it?</a:t>
            </a:r>
            <a:endParaRPr b="1"/>
          </a:p>
          <a:p>
            <a:pPr marL="0" lvl="0" indent="0" rtl="0">
              <a:spcBef>
                <a:spcPts val="1600"/>
              </a:spcBef>
              <a:spcAft>
                <a:spcPts val="0"/>
              </a:spcAft>
              <a:buNone/>
            </a:pPr>
            <a:r>
              <a:rPr lang="en" b="1"/>
              <a:t>If this doesn’t sound like you, it might be time to make some changes in your life, because your fingers say otherwise! Your perfect profession would be soldier, salesperson, or CEO.</a:t>
            </a:r>
            <a:endParaRPr b="1"/>
          </a:p>
          <a:p>
            <a:pPr marL="0" lvl="0" indent="0" rtl="0">
              <a:spcBef>
                <a:spcPts val="1600"/>
              </a:spcBef>
              <a:spcAft>
                <a:spcPts val="0"/>
              </a:spcAft>
              <a:buNone/>
            </a:pPr>
            <a:endParaRPr/>
          </a:p>
          <a:p>
            <a:pPr marL="0" lvl="0" indent="0" rtl="0">
              <a:spcBef>
                <a:spcPts val="1600"/>
              </a:spcBef>
              <a:spcAft>
                <a:spcPts val="0"/>
              </a:spcAft>
              <a:buNone/>
            </a:pPr>
            <a:r>
              <a:rPr lang="en"/>
              <a:t>2.</a:t>
            </a:r>
            <a:endParaRPr/>
          </a:p>
          <a:p>
            <a:pPr marL="0" lvl="0" indent="0" rtl="0">
              <a:spcBef>
                <a:spcPts val="1600"/>
              </a:spcBef>
              <a:spcAft>
                <a:spcPts val="0"/>
              </a:spcAft>
              <a:buNone/>
            </a:pPr>
            <a:r>
              <a:rPr lang="en"/>
              <a:t>3.</a:t>
            </a:r>
            <a:endParaRPr/>
          </a:p>
          <a:p>
            <a:pPr marL="0" lvl="0" indent="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Or do you consider yourself a </a:t>
            </a:r>
            <a:r>
              <a:rPr lang="en">
                <a:highlight>
                  <a:srgbClr val="FFFF00"/>
                </a:highlight>
              </a:rPr>
              <a:t>natural leader</a:t>
            </a:r>
            <a:r>
              <a:rPr lang="en"/>
              <a:t>?</a:t>
            </a:r>
            <a:endParaRPr/>
          </a:p>
        </p:txBody>
      </p:sp>
      <p:sp>
        <p:nvSpPr>
          <p:cNvPr id="86" name="Google Shape;86;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2"/>
              </a:buClr>
              <a:buSzPts val="1100"/>
              <a:buFont typeface="Arial"/>
              <a:buNone/>
            </a:pPr>
            <a:r>
              <a:rPr lang="en" b="1"/>
              <a:t>Would you consider yourself a confident, take-charge kind of person? If your index finger is longer than your ring finger, then your answer should be “heck yes!”</a:t>
            </a:r>
            <a:endParaRPr b="1"/>
          </a:p>
          <a:p>
            <a:pPr marL="0" lvl="0" indent="0" rtl="0">
              <a:spcBef>
                <a:spcPts val="1600"/>
              </a:spcBef>
              <a:spcAft>
                <a:spcPts val="0"/>
              </a:spcAft>
              <a:buClr>
                <a:schemeClr val="dk2"/>
              </a:buClr>
              <a:buSzPts val="1100"/>
              <a:buFont typeface="Arial"/>
              <a:buNone/>
            </a:pPr>
            <a:r>
              <a:rPr lang="en" b="1"/>
              <a:t>You were born to lead the pack. In sticky situations, you’re quick on your toes and eager to guide the way. Resourceful, even-tempered, and confident, people look to you for the right answers.</a:t>
            </a:r>
            <a:endParaRPr b="1"/>
          </a:p>
          <a:p>
            <a:pPr marL="0" lvl="0" indent="0" rtl="0">
              <a:spcBef>
                <a:spcPts val="1600"/>
              </a:spcBef>
              <a:spcAft>
                <a:spcPts val="0"/>
              </a:spcAft>
              <a:buClr>
                <a:schemeClr val="dk2"/>
              </a:buClr>
              <a:buSzPts val="1100"/>
              <a:buFont typeface="Arial"/>
              <a:buNone/>
            </a:pPr>
            <a:r>
              <a:rPr lang="en" b="1"/>
              <a:t>If you don’t agree with this, then your genes are telling you to reassess yourself, because you’re destined to hold the reins. Your ideal job would be politician, author of self-help books, or teacher.</a:t>
            </a:r>
            <a:endParaRPr b="1"/>
          </a:p>
          <a:p>
            <a:pPr marL="0" lvl="0" indent="0">
              <a:spcBef>
                <a:spcPts val="1600"/>
              </a:spcBef>
              <a:spcAft>
                <a:spcPts val="1600"/>
              </a:spcAft>
              <a:buNone/>
            </a:pPr>
            <a:endParaRPr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2884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Or...do you consider yourself a </a:t>
            </a:r>
            <a:r>
              <a:rPr lang="en">
                <a:highlight>
                  <a:srgbClr val="FFFF00"/>
                </a:highlight>
              </a:rPr>
              <a:t>good communicator</a:t>
            </a:r>
            <a:r>
              <a:rPr lang="en"/>
              <a:t>?</a:t>
            </a:r>
            <a:endParaRPr/>
          </a:p>
        </p:txBody>
      </p:sp>
      <p:sp>
        <p:nvSpPr>
          <p:cNvPr id="92" name="Google Shape;92;p18"/>
          <p:cNvSpPr txBox="1">
            <a:spLocks noGrp="1"/>
          </p:cNvSpPr>
          <p:nvPr>
            <p:ph type="body" idx="1"/>
          </p:nvPr>
        </p:nvSpPr>
        <p:spPr>
          <a:xfrm>
            <a:off x="311700" y="1309050"/>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2"/>
              </a:buClr>
              <a:buSzPts val="1100"/>
              <a:buFont typeface="Arial"/>
              <a:buNone/>
            </a:pPr>
            <a:r>
              <a:rPr lang="en" b="1"/>
              <a:t>Are people always telling you their deepest secrets, even if you don’t know them very well? It’s probably because your ring finger and index finger are the exact same length.</a:t>
            </a:r>
            <a:endParaRPr b="1"/>
          </a:p>
          <a:p>
            <a:pPr marL="0" lvl="0" indent="0" rtl="0">
              <a:spcBef>
                <a:spcPts val="1600"/>
              </a:spcBef>
              <a:spcAft>
                <a:spcPts val="0"/>
              </a:spcAft>
              <a:buClr>
                <a:schemeClr val="dk2"/>
              </a:buClr>
              <a:buSzPts val="1100"/>
              <a:buFont typeface="Arial"/>
              <a:buNone/>
            </a:pPr>
            <a:r>
              <a:rPr lang="en" b="1"/>
              <a:t>You’re a balanced person who tends to listen twice and speak once, and people are drawn to that. You make others feel comforted and appreciated when they need it most. You’re peaceful, compassionate, and warm, so you’re at your best when helping others.</a:t>
            </a:r>
            <a:endParaRPr b="1"/>
          </a:p>
          <a:p>
            <a:pPr marL="0" lvl="0" indent="0" rtl="0">
              <a:spcBef>
                <a:spcPts val="1600"/>
              </a:spcBef>
              <a:spcAft>
                <a:spcPts val="0"/>
              </a:spcAft>
              <a:buClr>
                <a:schemeClr val="dk2"/>
              </a:buClr>
              <a:buSzPts val="1100"/>
              <a:buFont typeface="Arial"/>
              <a:buNone/>
            </a:pPr>
            <a:r>
              <a:rPr lang="en" b="1"/>
              <a:t>If you don’t connect with this description, then it’s time to look inwards and find the balanced, softer side of yourself. Your fingers prove that it’s there. Your ideal profession would be nurse, social worker, or therapist.</a:t>
            </a:r>
            <a:endParaRPr b="1"/>
          </a:p>
          <a:p>
            <a:pPr marL="0" lvl="0" indent="0">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Notes on Measurement: Write this down!  </a:t>
            </a:r>
            <a:endParaRPr/>
          </a:p>
        </p:txBody>
      </p:sp>
      <p:sp>
        <p:nvSpPr>
          <p:cNvPr id="98" name="Google Shape;98;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b="1">
                <a:solidFill>
                  <a:srgbClr val="000000"/>
                </a:solidFill>
              </a:rPr>
              <a:t>Le Systeme International d’Unites →</a:t>
            </a:r>
            <a:r>
              <a:rPr lang="en" b="1">
                <a:solidFill>
                  <a:srgbClr val="000000"/>
                </a:solidFill>
                <a:highlight>
                  <a:srgbClr val="00FF00"/>
                </a:highlight>
              </a:rPr>
              <a:t> SI (modern version of the metric system) </a:t>
            </a:r>
            <a:endParaRPr b="1">
              <a:solidFill>
                <a:srgbClr val="000000"/>
              </a:solidFill>
              <a:highlight>
                <a:srgbClr val="00FF00"/>
              </a:highlight>
            </a:endParaRPr>
          </a:p>
          <a:p>
            <a:pPr marL="914400" lvl="1" indent="-317500" rtl="0">
              <a:spcBef>
                <a:spcPts val="0"/>
              </a:spcBef>
              <a:spcAft>
                <a:spcPts val="0"/>
              </a:spcAft>
              <a:buClr>
                <a:srgbClr val="000000"/>
              </a:buClr>
              <a:buSzPts val="1400"/>
              <a:buChar char="○"/>
            </a:pPr>
            <a:r>
              <a:rPr lang="en" b="1">
                <a:solidFill>
                  <a:srgbClr val="000000"/>
                </a:solidFill>
              </a:rPr>
              <a:t>Uses 10 as the base unit number </a:t>
            </a:r>
            <a:endParaRPr b="1">
              <a:solidFill>
                <a:srgbClr val="000000"/>
              </a:solidFill>
            </a:endParaRPr>
          </a:p>
          <a:p>
            <a:pPr marL="457200" lvl="0" indent="-342900" rtl="0">
              <a:spcBef>
                <a:spcPts val="0"/>
              </a:spcBef>
              <a:spcAft>
                <a:spcPts val="0"/>
              </a:spcAft>
              <a:buClr>
                <a:srgbClr val="000000"/>
              </a:buClr>
              <a:buSzPts val="1800"/>
              <a:buChar char="●"/>
            </a:pPr>
            <a:r>
              <a:rPr lang="en" b="1">
                <a:solidFill>
                  <a:srgbClr val="000000"/>
                </a:solidFill>
                <a:highlight>
                  <a:srgbClr val="00FF00"/>
                </a:highlight>
              </a:rPr>
              <a:t>Length: meter</a:t>
            </a:r>
            <a:endParaRPr b="1">
              <a:solidFill>
                <a:srgbClr val="000000"/>
              </a:solidFill>
              <a:highlight>
                <a:srgbClr val="00FF00"/>
              </a:highlight>
            </a:endParaRPr>
          </a:p>
          <a:p>
            <a:pPr marL="457200" lvl="0" indent="-342900" rtl="0">
              <a:spcBef>
                <a:spcPts val="0"/>
              </a:spcBef>
              <a:spcAft>
                <a:spcPts val="0"/>
              </a:spcAft>
              <a:buClr>
                <a:srgbClr val="000000"/>
              </a:buClr>
              <a:buSzPts val="1800"/>
              <a:buChar char="●"/>
            </a:pPr>
            <a:r>
              <a:rPr lang="en" b="1">
                <a:solidFill>
                  <a:srgbClr val="000000"/>
                </a:solidFill>
                <a:highlight>
                  <a:srgbClr val="00FF00"/>
                </a:highlight>
              </a:rPr>
              <a:t>Mass: grams, the amount of matter in an object </a:t>
            </a:r>
            <a:endParaRPr b="1">
              <a:solidFill>
                <a:srgbClr val="000000"/>
              </a:solidFill>
              <a:highlight>
                <a:srgbClr val="00FF00"/>
              </a:highlight>
            </a:endParaRPr>
          </a:p>
          <a:p>
            <a:pPr marL="457200" lvl="0" indent="-342900" rtl="0">
              <a:spcBef>
                <a:spcPts val="0"/>
              </a:spcBef>
              <a:spcAft>
                <a:spcPts val="0"/>
              </a:spcAft>
              <a:buClr>
                <a:srgbClr val="000000"/>
              </a:buClr>
              <a:buSzPts val="1800"/>
              <a:buChar char="●"/>
            </a:pPr>
            <a:r>
              <a:rPr lang="en" b="1">
                <a:solidFill>
                  <a:srgbClr val="000000"/>
                </a:solidFill>
                <a:highlight>
                  <a:srgbClr val="00FF00"/>
                </a:highlight>
              </a:rPr>
              <a:t>Weight: Newtons (N), a measure of gravitational force on an object </a:t>
            </a:r>
            <a:endParaRPr b="1">
              <a:solidFill>
                <a:srgbClr val="000000"/>
              </a:solidFill>
              <a:highlight>
                <a:srgbClr val="00FF00"/>
              </a:highlight>
            </a:endParaRPr>
          </a:p>
          <a:p>
            <a:pPr marL="457200" lvl="0" indent="-342900" rtl="0">
              <a:spcBef>
                <a:spcPts val="0"/>
              </a:spcBef>
              <a:spcAft>
                <a:spcPts val="0"/>
              </a:spcAft>
              <a:buClr>
                <a:srgbClr val="000000"/>
              </a:buClr>
              <a:buSzPts val="1800"/>
              <a:buChar char="●"/>
            </a:pPr>
            <a:r>
              <a:rPr lang="en" b="1">
                <a:solidFill>
                  <a:srgbClr val="000000"/>
                </a:solidFill>
                <a:highlight>
                  <a:srgbClr val="00FF00"/>
                </a:highlight>
              </a:rPr>
              <a:t>Area: square meter (m^2) </a:t>
            </a:r>
            <a:endParaRPr b="1">
              <a:solidFill>
                <a:srgbClr val="000000"/>
              </a:solidFill>
              <a:highlight>
                <a:srgbClr val="00FF00"/>
              </a:highlight>
            </a:endParaRPr>
          </a:p>
          <a:p>
            <a:pPr marL="457200" lvl="0" indent="-342900" rtl="0">
              <a:spcBef>
                <a:spcPts val="0"/>
              </a:spcBef>
              <a:spcAft>
                <a:spcPts val="0"/>
              </a:spcAft>
              <a:buClr>
                <a:srgbClr val="000000"/>
              </a:buClr>
              <a:buSzPts val="1800"/>
              <a:buChar char="●"/>
            </a:pPr>
            <a:r>
              <a:rPr lang="en" b="1">
                <a:solidFill>
                  <a:srgbClr val="000000"/>
                </a:solidFill>
                <a:highlight>
                  <a:srgbClr val="00FF00"/>
                </a:highlight>
              </a:rPr>
              <a:t>Volume: cubic meter (m^3)</a:t>
            </a:r>
            <a:r>
              <a:rPr lang="en" b="1">
                <a:solidFill>
                  <a:srgbClr val="000000"/>
                </a:solidFill>
              </a:rPr>
              <a:t> </a:t>
            </a:r>
            <a:endParaRPr b="1">
              <a:solidFill>
                <a:srgbClr val="000000"/>
              </a:solidFill>
            </a:endParaRPr>
          </a:p>
          <a:p>
            <a:pPr marL="457200" lvl="0" indent="-342900" rtl="0">
              <a:spcBef>
                <a:spcPts val="0"/>
              </a:spcBef>
              <a:spcAft>
                <a:spcPts val="0"/>
              </a:spcAft>
              <a:buClr>
                <a:srgbClr val="000000"/>
              </a:buClr>
              <a:buSzPts val="1800"/>
              <a:buChar char="●"/>
            </a:pPr>
            <a:r>
              <a:rPr lang="en" b="1">
                <a:solidFill>
                  <a:srgbClr val="000000"/>
                </a:solidFill>
                <a:highlight>
                  <a:srgbClr val="00FF00"/>
                </a:highlight>
              </a:rPr>
              <a:t>Density: grams per cubic meter OR g/cm^3 </a:t>
            </a:r>
            <a:endParaRPr b="1">
              <a:solidFill>
                <a:srgbClr val="000000"/>
              </a:solidFill>
              <a:highlight>
                <a:srgbClr val="00FF00"/>
              </a:highlight>
            </a:endParaRPr>
          </a:p>
          <a:p>
            <a:pPr marL="457200" lvl="0" indent="-342900" rtl="0">
              <a:spcBef>
                <a:spcPts val="0"/>
              </a:spcBef>
              <a:spcAft>
                <a:spcPts val="0"/>
              </a:spcAft>
              <a:buClr>
                <a:srgbClr val="000000"/>
              </a:buClr>
              <a:buSzPts val="1800"/>
              <a:buChar char="●"/>
            </a:pPr>
            <a:r>
              <a:rPr lang="en" b="1">
                <a:solidFill>
                  <a:srgbClr val="000000"/>
                </a:solidFill>
                <a:highlight>
                  <a:srgbClr val="00FF00"/>
                </a:highlight>
              </a:rPr>
              <a:t>Time: seconds (s), hour (h)</a:t>
            </a:r>
            <a:r>
              <a:rPr lang="en" b="1">
                <a:solidFill>
                  <a:srgbClr val="000000"/>
                </a:solidFill>
              </a:rPr>
              <a:t> </a:t>
            </a:r>
            <a:endParaRPr b="1">
              <a:solidFill>
                <a:srgbClr val="000000"/>
              </a:solidFill>
            </a:endParaRPr>
          </a:p>
          <a:p>
            <a:pPr marL="457200" lvl="0" indent="-342900" rtl="0">
              <a:spcBef>
                <a:spcPts val="0"/>
              </a:spcBef>
              <a:spcAft>
                <a:spcPts val="0"/>
              </a:spcAft>
              <a:buClr>
                <a:srgbClr val="000000"/>
              </a:buClr>
              <a:buSzPts val="1800"/>
              <a:buChar char="●"/>
            </a:pPr>
            <a:r>
              <a:rPr lang="en" b="1">
                <a:solidFill>
                  <a:srgbClr val="000000"/>
                </a:solidFill>
                <a:highlight>
                  <a:srgbClr val="00FF00"/>
                </a:highlight>
              </a:rPr>
              <a:t>Temperature:</a:t>
            </a:r>
            <a:r>
              <a:rPr lang="en" b="1">
                <a:solidFill>
                  <a:srgbClr val="000000"/>
                </a:solidFill>
              </a:rPr>
              <a:t> </a:t>
            </a:r>
            <a:r>
              <a:rPr lang="en" b="1">
                <a:solidFill>
                  <a:srgbClr val="000000"/>
                </a:solidFill>
                <a:highlight>
                  <a:srgbClr val="00FF00"/>
                </a:highlight>
              </a:rPr>
              <a:t>Kelvin (K) → always add +273 to a given temperature in celsius. </a:t>
            </a:r>
            <a:endParaRPr b="1">
              <a:solidFill>
                <a:srgbClr val="000000"/>
              </a:solidFill>
              <a:highlight>
                <a:srgbClr val="00FF00"/>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Notes on Scientific Notation:</a:t>
            </a:r>
            <a:endParaRPr/>
          </a:p>
        </p:txBody>
      </p:sp>
      <p:sp>
        <p:nvSpPr>
          <p:cNvPr id="104" name="Google Shape;104;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b="1"/>
              <a:t>A number express as a value between 1 and 10 multiplied by a power of 10. </a:t>
            </a:r>
            <a:endParaRPr b="1"/>
          </a:p>
          <a:p>
            <a:pPr marL="0" lvl="0" indent="0" rtl="0">
              <a:spcBef>
                <a:spcPts val="1600"/>
              </a:spcBef>
              <a:spcAft>
                <a:spcPts val="0"/>
              </a:spcAft>
              <a:buNone/>
            </a:pPr>
            <a:r>
              <a:rPr lang="en" b="1"/>
              <a:t>Ex:     0.00000056879</a:t>
            </a:r>
            <a:endParaRPr b="1"/>
          </a:p>
          <a:p>
            <a:pPr marL="0" lvl="0" indent="0" rtl="0">
              <a:spcBef>
                <a:spcPts val="1600"/>
              </a:spcBef>
              <a:spcAft>
                <a:spcPts val="0"/>
              </a:spcAft>
              <a:buNone/>
            </a:pPr>
            <a:r>
              <a:rPr lang="en" b="1"/>
              <a:t>Ex:     150,000,000 </a:t>
            </a:r>
            <a:endParaRPr b="1"/>
          </a:p>
          <a:p>
            <a:pPr marL="457200" lvl="0" indent="-342900" rtl="0">
              <a:spcBef>
                <a:spcPts val="1600"/>
              </a:spcBef>
              <a:spcAft>
                <a:spcPts val="0"/>
              </a:spcAft>
              <a:buSzPts val="1800"/>
              <a:buChar char="●"/>
            </a:pPr>
            <a:r>
              <a:rPr lang="en" b="1"/>
              <a:t> If a decimal is shifted to the </a:t>
            </a:r>
            <a:r>
              <a:rPr lang="en" b="1">
                <a:highlight>
                  <a:srgbClr val="00FF00"/>
                </a:highlight>
              </a:rPr>
              <a:t>LEFT</a:t>
            </a:r>
            <a:r>
              <a:rPr lang="en" b="1"/>
              <a:t>, it will have </a:t>
            </a:r>
            <a:r>
              <a:rPr lang="en" b="1">
                <a:highlight>
                  <a:srgbClr val="00FF00"/>
                </a:highlight>
              </a:rPr>
              <a:t>POSITIVE</a:t>
            </a:r>
            <a:r>
              <a:rPr lang="en" b="1"/>
              <a:t> exponent </a:t>
            </a:r>
            <a:endParaRPr b="1"/>
          </a:p>
          <a:p>
            <a:pPr marL="457200" lvl="0" indent="-342900">
              <a:spcBef>
                <a:spcPts val="0"/>
              </a:spcBef>
              <a:spcAft>
                <a:spcPts val="0"/>
              </a:spcAft>
              <a:buSzPts val="1800"/>
              <a:buChar char="●"/>
            </a:pPr>
            <a:r>
              <a:rPr lang="en" b="1"/>
              <a:t>If a decimal is shifted to the </a:t>
            </a:r>
            <a:r>
              <a:rPr lang="en" b="1">
                <a:highlight>
                  <a:srgbClr val="00FF00"/>
                </a:highlight>
              </a:rPr>
              <a:t>RIGHT</a:t>
            </a:r>
            <a:r>
              <a:rPr lang="en" b="1"/>
              <a:t>, it will have a </a:t>
            </a:r>
            <a:r>
              <a:rPr lang="en" b="1">
                <a:highlight>
                  <a:srgbClr val="00FF00"/>
                </a:highlight>
              </a:rPr>
              <a:t>NEGATIVE</a:t>
            </a:r>
            <a:r>
              <a:rPr lang="en" b="1"/>
              <a:t> exponent </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284650" y="454050"/>
            <a:ext cx="8520600" cy="62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does finger length have to do with me? </a:t>
            </a:r>
            <a:endParaRPr/>
          </a:p>
        </p:txBody>
      </p:sp>
      <p:sp>
        <p:nvSpPr>
          <p:cNvPr id="110" name="Google Shape;110;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0">
              <a:spcBef>
                <a:spcPts val="0"/>
              </a:spcBef>
              <a:spcAft>
                <a:spcPts val="1600"/>
              </a:spcAft>
              <a:buNone/>
            </a:pPr>
            <a:endParaRPr/>
          </a:p>
        </p:txBody>
      </p:sp>
      <p:pic>
        <p:nvPicPr>
          <p:cNvPr id="111" name="Google Shape;111;p21"/>
          <p:cNvPicPr preferRelativeResize="0"/>
          <p:nvPr/>
        </p:nvPicPr>
        <p:blipFill>
          <a:blip r:embed="rId3">
            <a:alphaModFix/>
          </a:blip>
          <a:stretch>
            <a:fillRect/>
          </a:stretch>
        </p:blipFill>
        <p:spPr>
          <a:xfrm>
            <a:off x="3297296" y="1127863"/>
            <a:ext cx="2599225" cy="3465625"/>
          </a:xfrm>
          <a:prstGeom prst="rect">
            <a:avLst/>
          </a:prstGeom>
          <a:noFill/>
          <a:ln>
            <a:noFill/>
          </a:ln>
        </p:spPr>
      </p:pic>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658</Words>
  <Application>Microsoft Office PowerPoint</Application>
  <PresentationFormat>On-screen Show (16:9)</PresentationFormat>
  <Paragraphs>40</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Raleway</vt:lpstr>
      <vt:lpstr>Arial</vt:lpstr>
      <vt:lpstr>Source Sans Pro</vt:lpstr>
      <vt:lpstr>Plum</vt:lpstr>
      <vt:lpstr>Measuring time! </vt:lpstr>
      <vt:lpstr>Warm-up #3:</vt:lpstr>
      <vt:lpstr>Lab Safety Contract </vt:lpstr>
      <vt:lpstr>Question: Do you consider yourself charming?  </vt:lpstr>
      <vt:lpstr>Or do you consider yourself a natural leader?</vt:lpstr>
      <vt:lpstr>Or...do you consider yourself a good communicator?</vt:lpstr>
      <vt:lpstr>Notes on Measurement: Write this down!  </vt:lpstr>
      <vt:lpstr>Notes on Scientific Notation:</vt:lpstr>
      <vt:lpstr>What does finger length have to do with me?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time!</dc:title>
  <dc:creator>Skidmore, Jonathan B.</dc:creator>
  <cp:lastModifiedBy>Skidmore, Jonathan B.</cp:lastModifiedBy>
  <cp:revision>2</cp:revision>
  <dcterms:modified xsi:type="dcterms:W3CDTF">2018-08-30T16:26:27Z</dcterms:modified>
</cp:coreProperties>
</file>