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Mono"/>
      <p:regular r:id="rId16"/>
      <p:bold r:id="rId17"/>
      <p:italic r:id="rId18"/>
      <p:boldItalic r:id="rId19"/>
    </p:embeddedFont>
    <p:embeddedFont>
      <p:font typeface="Montserrat" panose="020B0604020202020204" charset="0"/>
      <p:regular r:id="rId20"/>
      <p:bold r:id="rId21"/>
      <p:italic r:id="rId22"/>
      <p:boldItalic r:id="rId23"/>
    </p:embeddedFont>
    <p:embeddedFont>
      <p:font typeface="La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7456FE-7A29-4FD7-B7D0-4354F17D3266}">
  <a:tblStyle styleId="{177456FE-7A29-4FD7-B7D0-4354F17D32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magine.gsfc.nasa.gov/resources/dict_ad.html#atmosphe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f38feaf1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f38feaf1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planets can be found. Explain the baby leash example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20afdeb7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20afdeb7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20afdeb7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20afdeb7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38feaf1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38feaf1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20afdeb7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20afdeb7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The Earth's </a:t>
            </a:r>
            <a:r>
              <a:rPr lang="en">
                <a:solidFill>
                  <a:srgbClr val="1C6EB7"/>
                </a:solidFill>
                <a:highlight>
                  <a:srgbClr val="E3EFFA"/>
                </a:highlight>
                <a:uFill>
                  <a:noFill/>
                </a:uFill>
                <a:hlinkClick r:id="rId3"/>
              </a:rPr>
              <a:t>atmosphere</a:t>
            </a:r>
            <a:r>
              <a:rPr lang="en">
                <a:highlight>
                  <a:srgbClr val="FFFFFF"/>
                </a:highlight>
              </a:rPr>
              <a:t> stops most types of electromagnetic radiation from space from reaching Earth's surface. This illustration shows how far into the atmosphere different parts of the EM spectrum can go before being absorbed. Only portions of radio and visible light reach the surface. (Credit: STScI/JHU/NASA)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20afdeb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20afdeb7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1ef2068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1ef2068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Prism </a:t>
            </a:r>
            <a:endParaRPr/>
          </a:p>
          <a:p>
            <a:pPr marL="0" lvl="0" indent="0" algn="l" rtl="0">
              <a:spcBef>
                <a:spcPts val="0"/>
              </a:spcBef>
              <a:spcAft>
                <a:spcPts val="0"/>
              </a:spcAft>
              <a:buNone/>
            </a:pPr>
            <a:r>
              <a:rPr lang="en"/>
              <a:t>Plant </a:t>
            </a:r>
            <a:endParaRPr/>
          </a:p>
          <a:p>
            <a:pPr marL="0" lvl="0" indent="0" algn="l" rtl="0">
              <a:spcBef>
                <a:spcPts val="0"/>
              </a:spcBef>
              <a:spcAft>
                <a:spcPts val="0"/>
              </a:spcAft>
              <a:buNone/>
            </a:pPr>
            <a:r>
              <a:rPr lang="en"/>
              <a:t>Tie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38feaf1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38feaf1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38feaf1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f38feaf1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20afdeb7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20afdeb7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f38feaf1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f38feaf1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218b6d0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218b6d0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1297500" y="564525"/>
            <a:ext cx="3022200" cy="53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Warm-up #10: </a:t>
            </a:r>
            <a:r>
              <a:rPr lang="en"/>
              <a:t> </a:t>
            </a:r>
            <a:endParaRPr/>
          </a:p>
        </p:txBody>
      </p:sp>
      <p:sp>
        <p:nvSpPr>
          <p:cNvPr id="135" name="Google Shape;135;p13"/>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Mono"/>
              <a:buChar char="●"/>
            </a:pPr>
            <a:r>
              <a:rPr lang="en" sz="1800" b="1">
                <a:latin typeface="Roboto Mono"/>
                <a:ea typeface="Roboto Mono"/>
                <a:cs typeface="Roboto Mono"/>
                <a:sym typeface="Roboto Mono"/>
              </a:rPr>
              <a:t>The Earth is lined up perfectly with the Moon and Sun at the SAME time. What will happen to oceanic tides? Explain your reasoning. </a:t>
            </a:r>
            <a:endParaRPr sz="1800" b="1">
              <a:latin typeface="Roboto Mono"/>
              <a:ea typeface="Roboto Mono"/>
              <a:cs typeface="Roboto Mono"/>
              <a:sym typeface="Roboto Mono"/>
            </a:endParaRPr>
          </a:p>
          <a:p>
            <a:pPr marL="0" lvl="0" indent="0" algn="l" rtl="0">
              <a:spcBef>
                <a:spcPts val="0"/>
              </a:spcBef>
              <a:spcAft>
                <a:spcPts val="0"/>
              </a:spcAft>
              <a:buNone/>
            </a:pPr>
            <a:endParaRPr sz="1800" b="1">
              <a:latin typeface="Roboto Mono"/>
              <a:ea typeface="Roboto Mono"/>
              <a:cs typeface="Roboto Mono"/>
              <a:sym typeface="Roboto Mono"/>
            </a:endParaRPr>
          </a:p>
          <a:p>
            <a:pPr marL="457200" lvl="0" indent="0" algn="l" rtl="0">
              <a:spcBef>
                <a:spcPts val="0"/>
              </a:spcBef>
              <a:spcAft>
                <a:spcPts val="0"/>
              </a:spcAft>
              <a:buNone/>
            </a:pPr>
            <a:endParaRPr sz="1800" b="1">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sz="1800" b="1">
                <a:latin typeface="Roboto Mono"/>
                <a:ea typeface="Roboto Mono"/>
                <a:cs typeface="Roboto Mono"/>
                <a:sym typeface="Roboto Mono"/>
              </a:rPr>
              <a:t>Mr. Skidmore is a brillant astronomer. He looks up in the sky one night and sees a star that is moving around ‘weird.’ How would he scientifically explain this phenomenon and what could he assume from this observation? </a:t>
            </a:r>
            <a:endParaRPr sz="1800" b="1">
              <a:latin typeface="Roboto Mono"/>
              <a:ea typeface="Roboto Mono"/>
              <a:cs typeface="Roboto Mono"/>
              <a:sym typeface="Roboto Mono"/>
            </a:endParaRPr>
          </a:p>
          <a:p>
            <a:pPr marL="0" lvl="0" indent="0" algn="l" rtl="0">
              <a:spcBef>
                <a:spcPts val="0"/>
              </a:spcBef>
              <a:spcAft>
                <a:spcPts val="0"/>
              </a:spcAft>
              <a:buNone/>
            </a:pPr>
            <a:endParaRPr sz="2400" b="1">
              <a:latin typeface="Roboto Mono"/>
              <a:ea typeface="Roboto Mono"/>
              <a:cs typeface="Roboto Mono"/>
              <a:sym typeface="Roboto Mono"/>
            </a:endParaRPr>
          </a:p>
          <a:p>
            <a:pPr marL="0" lvl="0" indent="0" algn="l" rtl="0">
              <a:spcBef>
                <a:spcPts val="0"/>
              </a:spcBef>
              <a:spcAft>
                <a:spcPts val="1600"/>
              </a:spcAft>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Let’s create the Electromagnetic Spectrum!</a:t>
            </a:r>
            <a:endParaRPr b="1"/>
          </a:p>
        </p:txBody>
      </p:sp>
      <p:sp>
        <p:nvSpPr>
          <p:cNvPr id="198" name="Google Shape;198;p22"/>
          <p:cNvSpPr txBox="1"/>
          <p:nvPr/>
        </p:nvSpPr>
        <p:spPr>
          <a:xfrm>
            <a:off x="401825" y="1496850"/>
            <a:ext cx="4550700" cy="2601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3F3F3"/>
              </a:buClr>
              <a:buSzPts val="1400"/>
              <a:buChar char="●"/>
            </a:pPr>
            <a:r>
              <a:rPr lang="en" b="1">
                <a:solidFill>
                  <a:srgbClr val="F3F3F3"/>
                </a:solidFill>
              </a:rPr>
              <a:t>Include the following at a minimum: </a:t>
            </a:r>
            <a:endParaRPr b="1">
              <a:solidFill>
                <a:srgbClr val="F3F3F3"/>
              </a:solidFill>
            </a:endParaRPr>
          </a:p>
          <a:p>
            <a:pPr marL="914400" lvl="1" indent="-317500" algn="l" rtl="0">
              <a:spcBef>
                <a:spcPts val="0"/>
              </a:spcBef>
              <a:spcAft>
                <a:spcPts val="0"/>
              </a:spcAft>
              <a:buClr>
                <a:srgbClr val="F3F3F3"/>
              </a:buClr>
              <a:buSzPts val="1400"/>
              <a:buChar char="○"/>
            </a:pPr>
            <a:r>
              <a:rPr lang="en" b="1">
                <a:solidFill>
                  <a:srgbClr val="F3F3F3"/>
                </a:solidFill>
              </a:rPr>
              <a:t>Name of selected part of EM spectrum </a:t>
            </a:r>
            <a:endParaRPr b="1">
              <a:solidFill>
                <a:srgbClr val="F3F3F3"/>
              </a:solidFill>
            </a:endParaRPr>
          </a:p>
          <a:p>
            <a:pPr marL="914400" lvl="1" indent="-317500" algn="l" rtl="0">
              <a:spcBef>
                <a:spcPts val="0"/>
              </a:spcBef>
              <a:spcAft>
                <a:spcPts val="0"/>
              </a:spcAft>
              <a:buClr>
                <a:srgbClr val="F3F3F3"/>
              </a:buClr>
              <a:buSzPts val="1400"/>
              <a:buChar char="○"/>
            </a:pPr>
            <a:r>
              <a:rPr lang="en" b="1">
                <a:solidFill>
                  <a:srgbClr val="F3F3F3"/>
                </a:solidFill>
              </a:rPr>
              <a:t>UNLABELED wave model of designated part of EMS</a:t>
            </a:r>
            <a:endParaRPr b="1">
              <a:solidFill>
                <a:srgbClr val="F3F3F3"/>
              </a:solidFill>
            </a:endParaRPr>
          </a:p>
          <a:p>
            <a:pPr marL="914400" lvl="1" indent="-317500" algn="l" rtl="0">
              <a:spcBef>
                <a:spcPts val="0"/>
              </a:spcBef>
              <a:spcAft>
                <a:spcPts val="0"/>
              </a:spcAft>
              <a:buClr>
                <a:srgbClr val="F3F3F3"/>
              </a:buClr>
              <a:buSzPts val="1400"/>
              <a:buChar char="○"/>
            </a:pPr>
            <a:r>
              <a:rPr lang="en" b="1">
                <a:solidFill>
                  <a:srgbClr val="F3F3F3"/>
                </a:solidFill>
              </a:rPr>
              <a:t>Illustration related to the selected part (1 minimum) </a:t>
            </a:r>
            <a:endParaRPr b="1">
              <a:solidFill>
                <a:srgbClr val="F3F3F3"/>
              </a:solidFill>
            </a:endParaRPr>
          </a:p>
          <a:p>
            <a:pPr marL="914400" lvl="1" indent="-317500" algn="l" rtl="0">
              <a:spcBef>
                <a:spcPts val="0"/>
              </a:spcBef>
              <a:spcAft>
                <a:spcPts val="0"/>
              </a:spcAft>
              <a:buClr>
                <a:srgbClr val="F3F3F3"/>
              </a:buClr>
              <a:buSzPts val="1400"/>
              <a:buChar char="○"/>
            </a:pPr>
            <a:r>
              <a:rPr lang="en" b="1">
                <a:solidFill>
                  <a:srgbClr val="F3F3F3"/>
                </a:solidFill>
              </a:rPr>
              <a:t>After research, include the following in your description: </a:t>
            </a:r>
            <a:endParaRPr b="1">
              <a:solidFill>
                <a:srgbClr val="F3F3F3"/>
              </a:solidFill>
            </a:endParaRPr>
          </a:p>
          <a:p>
            <a:pPr marL="1371600" lvl="2" indent="-317500" algn="l" rtl="0">
              <a:spcBef>
                <a:spcPts val="0"/>
              </a:spcBef>
              <a:spcAft>
                <a:spcPts val="0"/>
              </a:spcAft>
              <a:buClr>
                <a:srgbClr val="F3F3F3"/>
              </a:buClr>
              <a:buSzPts val="1400"/>
              <a:buChar char="■"/>
            </a:pPr>
            <a:r>
              <a:rPr lang="en" b="1">
                <a:solidFill>
                  <a:srgbClr val="F3F3F3"/>
                </a:solidFill>
              </a:rPr>
              <a:t>Energy (Low, Medium, High) </a:t>
            </a:r>
            <a:endParaRPr b="1">
              <a:solidFill>
                <a:srgbClr val="F3F3F3"/>
              </a:solidFill>
            </a:endParaRPr>
          </a:p>
          <a:p>
            <a:pPr marL="1371600" lvl="2" indent="-317500" algn="l" rtl="0">
              <a:spcBef>
                <a:spcPts val="0"/>
              </a:spcBef>
              <a:spcAft>
                <a:spcPts val="0"/>
              </a:spcAft>
              <a:buClr>
                <a:srgbClr val="F3F3F3"/>
              </a:buClr>
              <a:buSzPts val="1400"/>
              <a:buChar char="■"/>
            </a:pPr>
            <a:r>
              <a:rPr lang="en" b="1">
                <a:solidFill>
                  <a:srgbClr val="F3F3F3"/>
                </a:solidFill>
              </a:rPr>
              <a:t>Frequency range </a:t>
            </a:r>
            <a:endParaRPr b="1">
              <a:solidFill>
                <a:srgbClr val="F3F3F3"/>
              </a:solidFill>
            </a:endParaRPr>
          </a:p>
          <a:p>
            <a:pPr marL="1371600" lvl="2" indent="-317500" algn="l" rtl="0">
              <a:spcBef>
                <a:spcPts val="0"/>
              </a:spcBef>
              <a:spcAft>
                <a:spcPts val="0"/>
              </a:spcAft>
              <a:buClr>
                <a:srgbClr val="F3F3F3"/>
              </a:buClr>
              <a:buSzPts val="1400"/>
              <a:buChar char="■"/>
            </a:pPr>
            <a:r>
              <a:rPr lang="en" b="1">
                <a:solidFill>
                  <a:srgbClr val="F3F3F3"/>
                </a:solidFill>
              </a:rPr>
              <a:t>Wavelength range</a:t>
            </a:r>
            <a:endParaRPr b="1">
              <a:solidFill>
                <a:srgbClr val="F3F3F3"/>
              </a:solidFill>
            </a:endParaRPr>
          </a:p>
          <a:p>
            <a:pPr marL="1371600" lvl="2" indent="-317500" algn="l" rtl="0">
              <a:spcBef>
                <a:spcPts val="0"/>
              </a:spcBef>
              <a:spcAft>
                <a:spcPts val="0"/>
              </a:spcAft>
              <a:buClr>
                <a:srgbClr val="F3F3F3"/>
              </a:buClr>
              <a:buSzPts val="1400"/>
              <a:buChar char="■"/>
            </a:pPr>
            <a:r>
              <a:rPr lang="en" b="1">
                <a:solidFill>
                  <a:srgbClr val="F3F3F3"/>
                </a:solidFill>
              </a:rPr>
              <a:t>Practical uses (How does it apply to the 21st century?)</a:t>
            </a:r>
            <a:endParaRPr b="1">
              <a:solidFill>
                <a:srgbClr val="F3F3F3"/>
              </a:solidFill>
            </a:endParaRPr>
          </a:p>
          <a:p>
            <a:pPr marL="1371600" lvl="2" indent="-317500" algn="l" rtl="0">
              <a:spcBef>
                <a:spcPts val="0"/>
              </a:spcBef>
              <a:spcAft>
                <a:spcPts val="0"/>
              </a:spcAft>
              <a:buClr>
                <a:srgbClr val="F3F3F3"/>
              </a:buClr>
              <a:buSzPts val="1400"/>
              <a:buChar char="■"/>
            </a:pPr>
            <a:r>
              <a:rPr lang="en" b="1">
                <a:solidFill>
                  <a:srgbClr val="F3F3F3"/>
                </a:solidFill>
              </a:rPr>
              <a:t>Interesting fact(s). </a:t>
            </a:r>
            <a:endParaRPr b="1">
              <a:solidFill>
                <a:srgbClr val="F3F3F3"/>
              </a:solidFill>
            </a:endParaRPr>
          </a:p>
        </p:txBody>
      </p:sp>
      <p:sp>
        <p:nvSpPr>
          <p:cNvPr id="199" name="Google Shape;199;p22"/>
          <p:cNvSpPr txBox="1"/>
          <p:nvPr/>
        </p:nvSpPr>
        <p:spPr>
          <a:xfrm>
            <a:off x="5153550" y="1486800"/>
            <a:ext cx="3676800" cy="3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200" name="Google Shape;200;p22"/>
          <p:cNvGraphicFramePr/>
          <p:nvPr/>
        </p:nvGraphicFramePr>
        <p:xfrm>
          <a:off x="5399675" y="1486800"/>
          <a:ext cx="3000000" cy="3000000"/>
        </p:xfrm>
        <a:graphic>
          <a:graphicData uri="http://schemas.openxmlformats.org/drawingml/2006/table">
            <a:tbl>
              <a:tblPr>
                <a:noFill/>
                <a:tableStyleId>{177456FE-7A29-4FD7-B7D0-4354F17D3266}</a:tableStyleId>
              </a:tblPr>
              <a:tblGrid>
                <a:gridCol w="2791825">
                  <a:extLst>
                    <a:ext uri="{9D8B030D-6E8A-4147-A177-3AD203B41FA5}">
                      <a16:colId xmlns:a16="http://schemas.microsoft.com/office/drawing/2014/main" val="20000"/>
                    </a:ext>
                  </a:extLst>
                </a:gridCol>
              </a:tblGrid>
              <a:tr h="1120850">
                <a:tc>
                  <a:txBody>
                    <a:bodyPr/>
                    <a:lstStyle/>
                    <a:p>
                      <a:pPr marL="0" lvl="0" indent="0" algn="l" rtl="0">
                        <a:spcBef>
                          <a:spcPts val="0"/>
                        </a:spcBef>
                        <a:spcAft>
                          <a:spcPts val="0"/>
                        </a:spcAft>
                        <a:buNone/>
                      </a:pPr>
                      <a:r>
                        <a:rPr lang="en" b="1">
                          <a:solidFill>
                            <a:srgbClr val="FFFFFF"/>
                          </a:solidFill>
                        </a:rPr>
                        <a:t>Name for assigned part of EMS:</a:t>
                      </a:r>
                      <a:endParaRPr b="1">
                        <a:solidFill>
                          <a:srgbClr val="FFFFFF"/>
                        </a:solidFill>
                      </a:endParaRPr>
                    </a:p>
                    <a:p>
                      <a:pPr marL="0" lvl="0" indent="0" algn="l" rtl="0">
                        <a:spcBef>
                          <a:spcPts val="0"/>
                        </a:spcBef>
                        <a:spcAft>
                          <a:spcPts val="0"/>
                        </a:spcAft>
                        <a:buNone/>
                      </a:pPr>
                      <a:r>
                        <a:rPr lang="en" b="1">
                          <a:solidFill>
                            <a:srgbClr val="FFFFFF"/>
                          </a:solidFill>
                        </a:rPr>
                        <a:t>________________________</a:t>
                      </a:r>
                      <a:endParaRPr b="1">
                        <a:solidFill>
                          <a:srgbClr val="FFFFFF"/>
                        </a:solidFill>
                      </a:endParaRPr>
                    </a:p>
                  </a:txBody>
                  <a:tcPr marL="91425" marR="91425" marT="91425" marB="91425"/>
                </a:tc>
                <a:extLst>
                  <a:ext uri="{0D108BD9-81ED-4DB2-BD59-A6C34878D82A}">
                    <a16:rowId xmlns:a16="http://schemas.microsoft.com/office/drawing/2014/main" val="10000"/>
                  </a:ext>
                </a:extLst>
              </a:tr>
              <a:tr h="1404250">
                <a:tc>
                  <a:txBody>
                    <a:bodyPr/>
                    <a:lstStyle/>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Illustration </a:t>
                      </a:r>
                      <a:endParaRPr b="1">
                        <a:solidFill>
                          <a:srgbClr val="FFFFFF"/>
                        </a:solidFill>
                        <a:highlight>
                          <a:srgbClr val="00FF00"/>
                        </a:highlight>
                      </a:endParaRPr>
                    </a:p>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Energy (Low, med., high)</a:t>
                      </a:r>
                      <a:endParaRPr b="1">
                        <a:solidFill>
                          <a:srgbClr val="FFFFFF"/>
                        </a:solidFill>
                        <a:highlight>
                          <a:srgbClr val="00FF00"/>
                        </a:highlight>
                      </a:endParaRPr>
                    </a:p>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Frequency range </a:t>
                      </a:r>
                      <a:endParaRPr b="1">
                        <a:solidFill>
                          <a:srgbClr val="FFFFFF"/>
                        </a:solidFill>
                        <a:highlight>
                          <a:srgbClr val="00FF00"/>
                        </a:highlight>
                      </a:endParaRPr>
                    </a:p>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Wavelength range </a:t>
                      </a:r>
                      <a:endParaRPr b="1">
                        <a:solidFill>
                          <a:srgbClr val="FFFFFF"/>
                        </a:solidFill>
                        <a:highlight>
                          <a:srgbClr val="00FF00"/>
                        </a:highlight>
                      </a:endParaRPr>
                    </a:p>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Practical uses </a:t>
                      </a:r>
                      <a:endParaRPr b="1">
                        <a:solidFill>
                          <a:srgbClr val="FFFFFF"/>
                        </a:solidFill>
                        <a:highlight>
                          <a:srgbClr val="00FF00"/>
                        </a:highlight>
                      </a:endParaRPr>
                    </a:p>
                    <a:p>
                      <a:pPr marL="457200" lvl="0" indent="-317500" algn="l" rtl="0">
                        <a:spcBef>
                          <a:spcPts val="0"/>
                        </a:spcBef>
                        <a:spcAft>
                          <a:spcPts val="0"/>
                        </a:spcAft>
                        <a:buClr>
                          <a:srgbClr val="FFFFFF"/>
                        </a:buClr>
                        <a:buSzPts val="1400"/>
                        <a:buAutoNum type="arabicPeriod"/>
                      </a:pPr>
                      <a:r>
                        <a:rPr lang="en" b="1">
                          <a:solidFill>
                            <a:srgbClr val="FFFFFF"/>
                          </a:solidFill>
                          <a:highlight>
                            <a:srgbClr val="00FF00"/>
                          </a:highlight>
                        </a:rPr>
                        <a:t>Interesting fact(s)</a:t>
                      </a:r>
                      <a:endParaRPr b="1">
                        <a:solidFill>
                          <a:srgbClr val="FFFFFF"/>
                        </a:solidFill>
                        <a:highlight>
                          <a:srgbClr val="00FF00"/>
                        </a:highlight>
                      </a:endParaRPr>
                    </a:p>
                  </a:txBody>
                  <a:tcPr marL="91425" marR="91425" marT="91425" marB="91425"/>
                </a:tc>
                <a:extLst>
                  <a:ext uri="{0D108BD9-81ED-4DB2-BD59-A6C34878D82A}">
                    <a16:rowId xmlns:a16="http://schemas.microsoft.com/office/drawing/2014/main" val="10001"/>
                  </a:ext>
                </a:extLst>
              </a:tr>
            </a:tbl>
          </a:graphicData>
        </a:graphic>
      </p:graphicFrame>
      <p:sp>
        <p:nvSpPr>
          <p:cNvPr id="201" name="Google Shape;201;p22"/>
          <p:cNvSpPr txBox="1"/>
          <p:nvPr/>
        </p:nvSpPr>
        <p:spPr>
          <a:xfrm>
            <a:off x="5314275" y="1095150"/>
            <a:ext cx="2732400" cy="2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Notecard example:</a:t>
            </a:r>
            <a:endParaRPr b="1">
              <a:solidFill>
                <a:srgbClr val="FFFFFF"/>
              </a:solidFill>
            </a:endParaRPr>
          </a:p>
        </p:txBody>
      </p:sp>
      <p:sp>
        <p:nvSpPr>
          <p:cNvPr id="202" name="Google Shape;202;p22"/>
          <p:cNvSpPr txBox="1"/>
          <p:nvPr/>
        </p:nvSpPr>
        <p:spPr>
          <a:xfrm>
            <a:off x="5243950" y="4169050"/>
            <a:ext cx="3092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https://imagine.gsfc.nasa.gov/science/toolbox/emspectrum1.html</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1379500" y="243400"/>
            <a:ext cx="70389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Finished EMS Class Poster</a:t>
            </a:r>
            <a:r>
              <a:rPr lang="en"/>
              <a:t>:</a:t>
            </a:r>
            <a:endParaRPr/>
          </a:p>
        </p:txBody>
      </p:sp>
      <p:sp>
        <p:nvSpPr>
          <p:cNvPr id="208" name="Google Shape;208;p23"/>
          <p:cNvSpPr txBox="1"/>
          <p:nvPr/>
        </p:nvSpPr>
        <p:spPr>
          <a:xfrm>
            <a:off x="1245700" y="793900"/>
            <a:ext cx="7038900" cy="1062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Char char="●"/>
            </a:pPr>
            <a:r>
              <a:rPr lang="en" sz="1600" b="1">
                <a:solidFill>
                  <a:srgbClr val="FFFFFF"/>
                </a:solidFill>
              </a:rPr>
              <a:t>The goal is to be able to fit each section together to create the ENTIRE Electromagnetic Spectrum </a:t>
            </a:r>
            <a:endParaRPr sz="1600" b="1">
              <a:solidFill>
                <a:srgbClr val="FFFFFF"/>
              </a:solidFill>
            </a:endParaRPr>
          </a:p>
          <a:p>
            <a:pPr marL="457200" lvl="0" indent="0" algn="l" rtl="0">
              <a:spcBef>
                <a:spcPts val="0"/>
              </a:spcBef>
              <a:spcAft>
                <a:spcPts val="0"/>
              </a:spcAft>
              <a:buNone/>
            </a:pPr>
            <a:endParaRPr sz="1600" b="1">
              <a:solidFill>
                <a:srgbClr val="FFFFFF"/>
              </a:solidFill>
            </a:endParaRPr>
          </a:p>
          <a:p>
            <a:pPr marL="457200" lvl="0" indent="-330200" algn="l" rtl="0">
              <a:spcBef>
                <a:spcPts val="0"/>
              </a:spcBef>
              <a:spcAft>
                <a:spcPts val="0"/>
              </a:spcAft>
              <a:buClr>
                <a:srgbClr val="FFFFFF"/>
              </a:buClr>
              <a:buSzPts val="1600"/>
              <a:buChar char="●"/>
            </a:pPr>
            <a:r>
              <a:rPr lang="en" sz="1600" b="1">
                <a:solidFill>
                  <a:srgbClr val="FFFFFF"/>
                </a:solidFill>
              </a:rPr>
              <a:t>Collaborate with other groups to ensure that your posters fit together! </a:t>
            </a:r>
            <a:endParaRPr sz="1600" b="1">
              <a:solidFill>
                <a:srgbClr val="FFFFFF"/>
              </a:solidFill>
            </a:endParaRPr>
          </a:p>
        </p:txBody>
      </p:sp>
      <p:pic>
        <p:nvPicPr>
          <p:cNvPr id="209" name="Google Shape;209;p23"/>
          <p:cNvPicPr preferRelativeResize="0"/>
          <p:nvPr/>
        </p:nvPicPr>
        <p:blipFill>
          <a:blip r:embed="rId3">
            <a:alphaModFix/>
          </a:blip>
          <a:stretch>
            <a:fillRect/>
          </a:stretch>
        </p:blipFill>
        <p:spPr>
          <a:xfrm>
            <a:off x="1193275" y="2202263"/>
            <a:ext cx="7143750" cy="2676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122485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Visible Light Spectrum: The light we can see!</a:t>
            </a:r>
            <a:r>
              <a:rPr lang="en" b="1"/>
              <a:t> </a:t>
            </a:r>
            <a:endParaRPr b="1"/>
          </a:p>
        </p:txBody>
      </p:sp>
      <p:sp>
        <p:nvSpPr>
          <p:cNvPr id="215" name="Google Shape;215;p24"/>
          <p:cNvSpPr txBox="1">
            <a:spLocks noGrp="1"/>
          </p:cNvSpPr>
          <p:nvPr>
            <p:ph type="body" idx="1"/>
          </p:nvPr>
        </p:nvSpPr>
        <p:spPr>
          <a:xfrm>
            <a:off x="110600" y="1441250"/>
            <a:ext cx="2578200" cy="343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Mono"/>
              <a:buChar char="●"/>
            </a:pPr>
            <a:r>
              <a:rPr lang="en" sz="1400" b="1">
                <a:latin typeface="Roboto Mono"/>
                <a:ea typeface="Roboto Mono"/>
                <a:cs typeface="Roboto Mono"/>
                <a:sym typeface="Roboto Mono"/>
              </a:rPr>
              <a:t>In between UV and IR</a:t>
            </a:r>
            <a:endParaRPr sz="1400" b="1">
              <a:latin typeface="Roboto Mono"/>
              <a:ea typeface="Roboto Mono"/>
              <a:cs typeface="Roboto Mono"/>
              <a:sym typeface="Roboto Mono"/>
            </a:endParaRPr>
          </a:p>
          <a:p>
            <a:pPr marL="457200" lvl="0" indent="-317500" algn="l" rtl="0">
              <a:spcBef>
                <a:spcPts val="0"/>
              </a:spcBef>
              <a:spcAft>
                <a:spcPts val="0"/>
              </a:spcAft>
              <a:buSzPts val="1400"/>
              <a:buFont typeface="Roboto Mono"/>
              <a:buChar char="●"/>
            </a:pPr>
            <a:r>
              <a:rPr lang="en" sz="1400" b="1">
                <a:solidFill>
                  <a:srgbClr val="FF0000"/>
                </a:solidFill>
                <a:highlight>
                  <a:srgbClr val="FFFFFF"/>
                </a:highlight>
                <a:latin typeface="Roboto Mono"/>
                <a:ea typeface="Roboto Mono"/>
                <a:cs typeface="Roboto Mono"/>
                <a:sym typeface="Roboto Mono"/>
              </a:rPr>
              <a:t>R</a:t>
            </a:r>
            <a:r>
              <a:rPr lang="en" sz="1400" b="1">
                <a:solidFill>
                  <a:srgbClr val="FF9900"/>
                </a:solidFill>
                <a:highlight>
                  <a:srgbClr val="FFFFFF"/>
                </a:highlight>
                <a:latin typeface="Roboto Mono"/>
                <a:ea typeface="Roboto Mono"/>
                <a:cs typeface="Roboto Mono"/>
                <a:sym typeface="Roboto Mono"/>
              </a:rPr>
              <a:t>O</a:t>
            </a:r>
            <a:r>
              <a:rPr lang="en" sz="1400" b="1">
                <a:solidFill>
                  <a:srgbClr val="FFFF00"/>
                </a:solidFill>
                <a:highlight>
                  <a:srgbClr val="FFFFFF"/>
                </a:highlight>
                <a:latin typeface="Roboto Mono"/>
                <a:ea typeface="Roboto Mono"/>
                <a:cs typeface="Roboto Mono"/>
                <a:sym typeface="Roboto Mono"/>
              </a:rPr>
              <a:t>Y</a:t>
            </a:r>
            <a:r>
              <a:rPr lang="en" sz="1400" b="1">
                <a:highlight>
                  <a:srgbClr val="FFFFFF"/>
                </a:highlight>
                <a:latin typeface="Roboto Mono"/>
                <a:ea typeface="Roboto Mono"/>
                <a:cs typeface="Roboto Mono"/>
                <a:sym typeface="Roboto Mono"/>
              </a:rPr>
              <a:t> </a:t>
            </a:r>
            <a:r>
              <a:rPr lang="en" sz="1400" b="1">
                <a:solidFill>
                  <a:srgbClr val="00FF00"/>
                </a:solidFill>
                <a:highlight>
                  <a:srgbClr val="FFFFFF"/>
                </a:highlight>
                <a:latin typeface="Roboto Mono"/>
                <a:ea typeface="Roboto Mono"/>
                <a:cs typeface="Roboto Mono"/>
                <a:sym typeface="Roboto Mono"/>
              </a:rPr>
              <a:t>G </a:t>
            </a:r>
            <a:r>
              <a:rPr lang="en" sz="1400" b="1">
                <a:solidFill>
                  <a:srgbClr val="0000FF"/>
                </a:solidFill>
                <a:highlight>
                  <a:srgbClr val="FFFFFF"/>
                </a:highlight>
                <a:latin typeface="Roboto Mono"/>
                <a:ea typeface="Roboto Mono"/>
                <a:cs typeface="Roboto Mono"/>
                <a:sym typeface="Roboto Mono"/>
              </a:rPr>
              <a:t>B</a:t>
            </a:r>
            <a:r>
              <a:rPr lang="en" sz="1400" b="1">
                <a:solidFill>
                  <a:srgbClr val="FF00FF"/>
                </a:solidFill>
                <a:highlight>
                  <a:srgbClr val="FFFFFF"/>
                </a:highlight>
                <a:latin typeface="Roboto Mono"/>
                <a:ea typeface="Roboto Mono"/>
                <a:cs typeface="Roboto Mono"/>
                <a:sym typeface="Roboto Mono"/>
              </a:rPr>
              <a:t>I</a:t>
            </a:r>
            <a:r>
              <a:rPr lang="en" sz="1400" b="1">
                <a:solidFill>
                  <a:srgbClr val="9900FF"/>
                </a:solidFill>
                <a:highlight>
                  <a:srgbClr val="FFFFFF"/>
                </a:highlight>
                <a:latin typeface="Roboto Mono"/>
                <a:ea typeface="Roboto Mono"/>
                <a:cs typeface="Roboto Mono"/>
                <a:sym typeface="Roboto Mono"/>
              </a:rPr>
              <a:t>V</a:t>
            </a:r>
            <a:endParaRPr sz="1400" b="1">
              <a:solidFill>
                <a:srgbClr val="9900FF"/>
              </a:solidFill>
              <a:highlight>
                <a:srgbClr val="FFFFFF"/>
              </a:highlight>
              <a:latin typeface="Roboto Mono"/>
              <a:ea typeface="Roboto Mono"/>
              <a:cs typeface="Roboto Mono"/>
              <a:sym typeface="Roboto Mono"/>
            </a:endParaRPr>
          </a:p>
          <a:p>
            <a:pPr marL="457200" lvl="0" indent="-317500" algn="l" rtl="0">
              <a:spcBef>
                <a:spcPts val="0"/>
              </a:spcBef>
              <a:spcAft>
                <a:spcPts val="0"/>
              </a:spcAft>
              <a:buClr>
                <a:srgbClr val="FFFFFF"/>
              </a:buClr>
              <a:buSzPts val="1400"/>
              <a:buFont typeface="Roboto Mono"/>
              <a:buChar char="●"/>
            </a:pPr>
            <a:r>
              <a:rPr lang="en" sz="1400" b="1">
                <a:solidFill>
                  <a:srgbClr val="FFFFFF"/>
                </a:solidFill>
                <a:highlight>
                  <a:srgbClr val="00FF00"/>
                </a:highlight>
                <a:latin typeface="Roboto Mono"/>
                <a:ea typeface="Roboto Mono"/>
                <a:cs typeface="Roboto Mono"/>
                <a:sym typeface="Roboto Mono"/>
              </a:rPr>
              <a:t>RED=longest </a:t>
            </a:r>
            <a:endParaRPr sz="1400" b="1">
              <a:solidFill>
                <a:srgbClr val="FFFFFF"/>
              </a:solidFill>
              <a:highlight>
                <a:srgbClr val="00FF00"/>
              </a:highlight>
              <a:latin typeface="Roboto Mono"/>
              <a:ea typeface="Roboto Mono"/>
              <a:cs typeface="Roboto Mono"/>
              <a:sym typeface="Roboto Mono"/>
            </a:endParaRPr>
          </a:p>
          <a:p>
            <a:pPr marL="457200" lvl="0" indent="-317500" algn="l" rtl="0">
              <a:spcBef>
                <a:spcPts val="0"/>
              </a:spcBef>
              <a:spcAft>
                <a:spcPts val="0"/>
              </a:spcAft>
              <a:buClr>
                <a:srgbClr val="FFFFFF"/>
              </a:buClr>
              <a:buSzPts val="1400"/>
              <a:buFont typeface="Roboto Mono"/>
              <a:buChar char="●"/>
            </a:pPr>
            <a:r>
              <a:rPr lang="en" sz="1400" b="1">
                <a:solidFill>
                  <a:srgbClr val="FFFFFF"/>
                </a:solidFill>
                <a:highlight>
                  <a:srgbClr val="00FF00"/>
                </a:highlight>
                <a:latin typeface="Roboto Mono"/>
                <a:ea typeface="Roboto Mono"/>
                <a:cs typeface="Roboto Mono"/>
                <a:sym typeface="Roboto Mono"/>
              </a:rPr>
              <a:t>BLUE=shortest</a:t>
            </a:r>
            <a:endParaRPr sz="1400" b="1">
              <a:solidFill>
                <a:srgbClr val="FFFFFF"/>
              </a:solidFill>
              <a:highlight>
                <a:srgbClr val="00FF00"/>
              </a:highlight>
              <a:latin typeface="Roboto Mono"/>
              <a:ea typeface="Roboto Mono"/>
              <a:cs typeface="Roboto Mono"/>
              <a:sym typeface="Roboto Mono"/>
            </a:endParaRPr>
          </a:p>
          <a:p>
            <a:pPr marL="457200" lvl="0" indent="0" algn="l" rtl="0">
              <a:spcBef>
                <a:spcPts val="1600"/>
              </a:spcBef>
              <a:spcAft>
                <a:spcPts val="0"/>
              </a:spcAft>
              <a:buNone/>
            </a:pPr>
            <a:endParaRPr sz="1400" b="1">
              <a:solidFill>
                <a:srgbClr val="FFFFFF"/>
              </a:solidFill>
              <a:highlight>
                <a:srgbClr val="00FF00"/>
              </a:highlight>
              <a:latin typeface="Roboto Mono"/>
              <a:ea typeface="Roboto Mono"/>
              <a:cs typeface="Roboto Mono"/>
              <a:sym typeface="Roboto Mono"/>
            </a:endParaRPr>
          </a:p>
          <a:p>
            <a:pPr marL="457200" lvl="0" indent="-317500" algn="l" rtl="0">
              <a:spcBef>
                <a:spcPts val="1600"/>
              </a:spcBef>
              <a:spcAft>
                <a:spcPts val="0"/>
              </a:spcAft>
              <a:buClr>
                <a:srgbClr val="FFFFFF"/>
              </a:buClr>
              <a:buSzPts val="1400"/>
              <a:buFont typeface="Roboto Mono"/>
              <a:buChar char="●"/>
            </a:pPr>
            <a:r>
              <a:rPr lang="en" sz="1400" b="1">
                <a:solidFill>
                  <a:srgbClr val="FFFFFF"/>
                </a:solidFill>
                <a:latin typeface="Roboto Mono"/>
                <a:ea typeface="Roboto Mono"/>
                <a:cs typeface="Roboto Mono"/>
                <a:sym typeface="Roboto Mono"/>
              </a:rPr>
              <a:t>How do you think this would affect how we see stars? </a:t>
            </a:r>
            <a:endParaRPr sz="1400" b="1">
              <a:solidFill>
                <a:srgbClr val="FFFFFF"/>
              </a:solidFill>
              <a:latin typeface="Roboto Mono"/>
              <a:ea typeface="Roboto Mono"/>
              <a:cs typeface="Roboto Mono"/>
              <a:sym typeface="Roboto Mono"/>
            </a:endParaRPr>
          </a:p>
        </p:txBody>
      </p:sp>
      <p:pic>
        <p:nvPicPr>
          <p:cNvPr id="216" name="Google Shape;216;p24"/>
          <p:cNvPicPr preferRelativeResize="0"/>
          <p:nvPr/>
        </p:nvPicPr>
        <p:blipFill>
          <a:blip r:embed="rId3">
            <a:alphaModFix/>
          </a:blip>
          <a:stretch>
            <a:fillRect/>
          </a:stretch>
        </p:blipFill>
        <p:spPr>
          <a:xfrm>
            <a:off x="2817073" y="1307850"/>
            <a:ext cx="6064325" cy="3572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xfrm>
            <a:off x="177950" y="1288925"/>
            <a:ext cx="3036300" cy="175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The atmosphere is a protective layer</a:t>
            </a:r>
            <a:endParaRPr sz="1800" b="1"/>
          </a:p>
          <a:p>
            <a:pPr marL="457200" lvl="0" indent="0" algn="l" rtl="0">
              <a:spcBef>
                <a:spcPts val="0"/>
              </a:spcBef>
              <a:spcAft>
                <a:spcPts val="0"/>
              </a:spcAft>
              <a:buNone/>
            </a:pPr>
            <a:endParaRPr sz="1800" b="1"/>
          </a:p>
          <a:p>
            <a:pPr marL="457200" lvl="0" indent="-342900" algn="l" rtl="0">
              <a:spcBef>
                <a:spcPts val="0"/>
              </a:spcBef>
              <a:spcAft>
                <a:spcPts val="0"/>
              </a:spcAft>
              <a:buSzPts val="1800"/>
              <a:buChar char="●"/>
            </a:pPr>
            <a:r>
              <a:rPr lang="en" sz="1800" b="1"/>
              <a:t>Only certain electromagnetic waves can reach Earth’s surface! </a:t>
            </a:r>
            <a:endParaRPr sz="1800" b="1"/>
          </a:p>
          <a:p>
            <a:pPr marL="457200" lvl="0" indent="0" algn="l" rtl="0">
              <a:spcBef>
                <a:spcPts val="0"/>
              </a:spcBef>
              <a:spcAft>
                <a:spcPts val="0"/>
              </a:spcAft>
              <a:buNone/>
            </a:pPr>
            <a:endParaRPr sz="1800" b="1"/>
          </a:p>
          <a:p>
            <a:pPr marL="457200" lvl="0" indent="-342900" algn="l" rtl="0">
              <a:spcBef>
                <a:spcPts val="0"/>
              </a:spcBef>
              <a:spcAft>
                <a:spcPts val="0"/>
              </a:spcAft>
              <a:buSzPts val="1800"/>
              <a:buChar char="●"/>
            </a:pPr>
            <a:r>
              <a:rPr lang="en" sz="1800" b="1"/>
              <a:t>How does human pollution affect these EM waves? </a:t>
            </a:r>
            <a:endParaRPr sz="1800" b="1"/>
          </a:p>
        </p:txBody>
      </p:sp>
      <p:sp>
        <p:nvSpPr>
          <p:cNvPr id="222" name="Google Shape;222;p25"/>
          <p:cNvSpPr txBox="1">
            <a:spLocks noGrp="1"/>
          </p:cNvSpPr>
          <p:nvPr>
            <p:ph type="subTitle" idx="1"/>
          </p:nvPr>
        </p:nvSpPr>
        <p:spPr>
          <a:xfrm>
            <a:off x="1380775" y="503625"/>
            <a:ext cx="14895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Closure</a:t>
            </a:r>
            <a:endParaRPr sz="2400" b="1"/>
          </a:p>
        </p:txBody>
      </p:sp>
      <p:sp>
        <p:nvSpPr>
          <p:cNvPr id="223" name="Google Shape;223;p25"/>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4" name="Google Shape;224;p25"/>
          <p:cNvPicPr preferRelativeResize="0"/>
          <p:nvPr/>
        </p:nvPicPr>
        <p:blipFill>
          <a:blip r:embed="rId3">
            <a:alphaModFix/>
          </a:blip>
          <a:stretch>
            <a:fillRect/>
          </a:stretch>
        </p:blipFill>
        <p:spPr>
          <a:xfrm>
            <a:off x="3482325" y="271250"/>
            <a:ext cx="5375851" cy="4544125"/>
          </a:xfrm>
          <a:prstGeom prst="rect">
            <a:avLst/>
          </a:prstGeom>
          <a:noFill/>
          <a:ln>
            <a:noFill/>
          </a:ln>
        </p:spPr>
      </p:pic>
      <p:sp>
        <p:nvSpPr>
          <p:cNvPr id="225" name="Google Shape;225;p25"/>
          <p:cNvSpPr txBox="1"/>
          <p:nvPr/>
        </p:nvSpPr>
        <p:spPr>
          <a:xfrm>
            <a:off x="4098725" y="4882300"/>
            <a:ext cx="4668900" cy="1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rPr>
              <a:t>https://imagine.gsfc.nasa.gov/science/toolbox/emspectrum1.html</a:t>
            </a:r>
            <a:endParaRPr sz="9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1658325"/>
            <a:ext cx="3036300" cy="23475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Lato"/>
              <a:buChar char="●"/>
            </a:pPr>
            <a:r>
              <a:rPr lang="en" sz="1600" b="1">
                <a:latin typeface="Lato"/>
                <a:ea typeface="Lato"/>
                <a:cs typeface="Lato"/>
                <a:sym typeface="Lato"/>
              </a:rPr>
              <a:t>Unit 1 Test grades posted </a:t>
            </a:r>
            <a:endParaRPr sz="1600" b="1">
              <a:latin typeface="Lato"/>
              <a:ea typeface="Lato"/>
              <a:cs typeface="Lato"/>
              <a:sym typeface="Lato"/>
            </a:endParaRPr>
          </a:p>
          <a:p>
            <a:pPr marL="457200" marR="0" lvl="0" indent="-330200" algn="l" rtl="0">
              <a:lnSpc>
                <a:spcPct val="115000"/>
              </a:lnSpc>
              <a:spcBef>
                <a:spcPts val="0"/>
              </a:spcBef>
              <a:spcAft>
                <a:spcPts val="0"/>
              </a:spcAft>
              <a:buClr>
                <a:schemeClr val="lt1"/>
              </a:buClr>
              <a:buSzPts val="1600"/>
              <a:buFont typeface="Lato"/>
              <a:buChar char="●"/>
            </a:pPr>
            <a:r>
              <a:rPr lang="en" sz="1600" b="1">
                <a:latin typeface="Lato"/>
                <a:ea typeface="Lato"/>
                <a:cs typeface="Lato"/>
                <a:sym typeface="Lato"/>
              </a:rPr>
              <a:t>I still need test grades from:</a:t>
            </a:r>
            <a:r>
              <a:rPr lang="en" sz="1600" b="1">
                <a:highlight>
                  <a:srgbClr val="FFFF00"/>
                </a:highlight>
                <a:latin typeface="Lato"/>
                <a:ea typeface="Lato"/>
                <a:cs typeface="Lato"/>
                <a:sym typeface="Lato"/>
              </a:rPr>
              <a:t> </a:t>
            </a:r>
            <a:r>
              <a:rPr lang="en" sz="1600" b="1">
                <a:solidFill>
                  <a:srgbClr val="000000"/>
                </a:solidFill>
                <a:highlight>
                  <a:srgbClr val="FFFF00"/>
                </a:highlight>
                <a:latin typeface="Lato"/>
                <a:ea typeface="Lato"/>
                <a:cs typeface="Lato"/>
                <a:sym typeface="Lato"/>
              </a:rPr>
              <a:t>Anna, Chris, and Ashley! </a:t>
            </a:r>
            <a:r>
              <a:rPr lang="en" sz="1600" b="1">
                <a:solidFill>
                  <a:srgbClr val="000000"/>
                </a:solidFill>
                <a:highlight>
                  <a:srgbClr val="FFFFFF"/>
                </a:highlight>
                <a:latin typeface="Lato"/>
                <a:ea typeface="Lato"/>
                <a:cs typeface="Lato"/>
                <a:sym typeface="Lato"/>
              </a:rPr>
              <a:t>You MUST make this up either Thursday or Friday!!!!!!!!! </a:t>
            </a:r>
            <a:endParaRPr sz="1600" b="1">
              <a:solidFill>
                <a:srgbClr val="000000"/>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SzPts val="1600"/>
              <a:buFont typeface="Lato"/>
              <a:buChar char="●"/>
            </a:pPr>
            <a:r>
              <a:rPr lang="en" sz="1600" b="1">
                <a:highlight>
                  <a:srgbClr val="00FF00"/>
                </a:highlight>
                <a:latin typeface="Lato"/>
                <a:ea typeface="Lato"/>
                <a:cs typeface="Lato"/>
                <a:sym typeface="Lato"/>
              </a:rPr>
              <a:t>Quiz 2 </a:t>
            </a:r>
            <a:r>
              <a:rPr lang="en" sz="1600" b="1">
                <a:latin typeface="Lato"/>
                <a:ea typeface="Lato"/>
                <a:cs typeface="Lato"/>
                <a:sym typeface="Lato"/>
              </a:rPr>
              <a:t>on Monday! </a:t>
            </a:r>
            <a:endParaRPr sz="1600" b="1">
              <a:latin typeface="Lato"/>
              <a:ea typeface="Lato"/>
              <a:cs typeface="Lato"/>
              <a:sym typeface="Lato"/>
            </a:endParaRPr>
          </a:p>
          <a:p>
            <a:pPr marL="457200" lvl="0" indent="-330200" algn="l" rtl="0">
              <a:lnSpc>
                <a:spcPct val="115000"/>
              </a:lnSpc>
              <a:spcBef>
                <a:spcPts val="0"/>
              </a:spcBef>
              <a:spcAft>
                <a:spcPts val="0"/>
              </a:spcAft>
              <a:buSzPts val="1600"/>
              <a:buFont typeface="Lato"/>
              <a:buChar char="●"/>
            </a:pPr>
            <a:endParaRPr sz="1600" b="1"/>
          </a:p>
        </p:txBody>
      </p:sp>
      <p:sp>
        <p:nvSpPr>
          <p:cNvPr id="141" name="Google Shape;141;p14"/>
          <p:cNvSpPr txBox="1">
            <a:spLocks noGrp="1"/>
          </p:cNvSpPr>
          <p:nvPr>
            <p:ph type="subTitle" idx="1"/>
          </p:nvPr>
        </p:nvSpPr>
        <p:spPr>
          <a:xfrm>
            <a:off x="1297500" y="1152225"/>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Announcements:</a:t>
            </a:r>
            <a:r>
              <a:rPr lang="en" b="1"/>
              <a:t> </a:t>
            </a:r>
            <a:endParaRPr b="1"/>
          </a:p>
        </p:txBody>
      </p:sp>
      <p:sp>
        <p:nvSpPr>
          <p:cNvPr id="142" name="Google Shape;142;p14"/>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Warm-up #10 </a:t>
            </a:r>
            <a:endParaRPr sz="1600" b="1"/>
          </a:p>
          <a:p>
            <a:pPr marL="457200" lvl="0" indent="-330200" algn="l" rtl="0">
              <a:spcBef>
                <a:spcPts val="0"/>
              </a:spcBef>
              <a:spcAft>
                <a:spcPts val="0"/>
              </a:spcAft>
              <a:buSzPts val="1600"/>
              <a:buChar char="●"/>
            </a:pPr>
            <a:r>
              <a:rPr lang="en" sz="1600" b="1"/>
              <a:t>Electromagnetic Spectrum Model </a:t>
            </a:r>
            <a:endParaRPr sz="1600" b="1"/>
          </a:p>
          <a:p>
            <a:pPr marL="457200" lvl="0" indent="-330200" algn="l" rtl="0">
              <a:spcBef>
                <a:spcPts val="0"/>
              </a:spcBef>
              <a:spcAft>
                <a:spcPts val="0"/>
              </a:spcAft>
              <a:buSzPts val="1600"/>
              <a:buChar char="●"/>
            </a:pPr>
            <a:r>
              <a:rPr lang="en" sz="1600" b="1"/>
              <a:t>Notes </a:t>
            </a:r>
            <a:endParaRPr sz="1600" b="1"/>
          </a:p>
          <a:p>
            <a:pPr marL="457200" lvl="0" indent="-330200" algn="l" rtl="0">
              <a:spcBef>
                <a:spcPts val="0"/>
              </a:spcBef>
              <a:spcAft>
                <a:spcPts val="0"/>
              </a:spcAft>
              <a:buSzPts val="1600"/>
              <a:buChar char="●"/>
            </a:pPr>
            <a:r>
              <a:rPr lang="en" sz="1600" b="1"/>
              <a:t>Electromagnetic Independent work → group collaboration  </a:t>
            </a:r>
            <a:endParaRPr sz="1600" b="1"/>
          </a:p>
          <a:p>
            <a:pPr marL="457200" lvl="0" indent="-317500" algn="l" rtl="0">
              <a:spcBef>
                <a:spcPts val="0"/>
              </a:spcBef>
              <a:spcAft>
                <a:spcPts val="0"/>
              </a:spcAft>
              <a:buSzPts val="1400"/>
              <a:buChar char="●"/>
            </a:pPr>
            <a:r>
              <a:rPr lang="en" sz="1600" b="1"/>
              <a:t>Closure: Atmosphere demonstration</a:t>
            </a:r>
            <a:r>
              <a:rPr lang="en" sz="1400" b="1"/>
              <a:t> </a:t>
            </a:r>
            <a:endParaRPr sz="1400" b="1"/>
          </a:p>
        </p:txBody>
      </p:sp>
      <p:sp>
        <p:nvSpPr>
          <p:cNvPr id="143" name="Google Shape;143;p14"/>
          <p:cNvSpPr txBox="1"/>
          <p:nvPr/>
        </p:nvSpPr>
        <p:spPr>
          <a:xfrm>
            <a:off x="4648200" y="1249575"/>
            <a:ext cx="3676800" cy="3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Agenda:</a:t>
            </a:r>
            <a:endParaRPr sz="1800" b="1">
              <a:solidFill>
                <a:srgbClr val="FFF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0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10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10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1000"/>
                                        <p:tgtEl>
                                          <p:spTgt spid="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0" end="0"/>
                                            </p:txEl>
                                          </p:spTgt>
                                        </p:tgtEl>
                                        <p:attrNameLst>
                                          <p:attrName>style.visibility</p:attrName>
                                        </p:attrNameLst>
                                      </p:cBhvr>
                                      <p:to>
                                        <p:strVal val="visible"/>
                                      </p:to>
                                    </p:set>
                                    <p:animEffect transition="in" filter="fade">
                                      <p:cBhvr>
                                        <p:cTn id="27" dur="1000"/>
                                        <p:tgtEl>
                                          <p:spTgt spid="1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1" end="1"/>
                                            </p:txEl>
                                          </p:spTgt>
                                        </p:tgtEl>
                                        <p:attrNameLst>
                                          <p:attrName>style.visibility</p:attrName>
                                        </p:attrNameLst>
                                      </p:cBhvr>
                                      <p:to>
                                        <p:strVal val="visible"/>
                                      </p:to>
                                    </p:set>
                                    <p:animEffect transition="in" filter="fade">
                                      <p:cBhvr>
                                        <p:cTn id="32" dur="1000"/>
                                        <p:tgtEl>
                                          <p:spTgt spid="14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2" end="2"/>
                                            </p:txEl>
                                          </p:spTgt>
                                        </p:tgtEl>
                                        <p:attrNameLst>
                                          <p:attrName>style.visibility</p:attrName>
                                        </p:attrNameLst>
                                      </p:cBhvr>
                                      <p:to>
                                        <p:strVal val="visible"/>
                                      </p:to>
                                    </p:set>
                                    <p:animEffect transition="in" filter="fade">
                                      <p:cBhvr>
                                        <p:cTn id="37" dur="1000"/>
                                        <p:tgtEl>
                                          <p:spTgt spid="14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3" end="3"/>
                                            </p:txEl>
                                          </p:spTgt>
                                        </p:tgtEl>
                                        <p:attrNameLst>
                                          <p:attrName>style.visibility</p:attrName>
                                        </p:attrNameLst>
                                      </p:cBhvr>
                                      <p:to>
                                        <p:strVal val="visible"/>
                                      </p:to>
                                    </p:set>
                                    <p:animEffect transition="in" filter="fade">
                                      <p:cBhvr>
                                        <p:cTn id="42" dur="1000"/>
                                        <p:tgtEl>
                                          <p:spTgt spid="14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2">
                                            <p:txEl>
                                              <p:pRg st="4" end="4"/>
                                            </p:txEl>
                                          </p:spTgt>
                                        </p:tgtEl>
                                        <p:attrNameLst>
                                          <p:attrName>style.visibility</p:attrName>
                                        </p:attrNameLst>
                                      </p:cBhvr>
                                      <p:to>
                                        <p:strVal val="visible"/>
                                      </p:to>
                                    </p:set>
                                    <p:animEffect transition="in" filter="fade">
                                      <p:cBhvr>
                                        <p:cTn id="47" dur="10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Electromagnetic Spectrum </a:t>
            </a:r>
            <a:endParaRPr b="1"/>
          </a:p>
        </p:txBody>
      </p:sp>
      <p:sp>
        <p:nvSpPr>
          <p:cNvPr id="149" name="Google Shape;149;p15"/>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September 20,  2018 Pg. 764-765 </a:t>
            </a:r>
            <a:endParaRPr/>
          </a:p>
        </p:txBody>
      </p:sp>
      <p:pic>
        <p:nvPicPr>
          <p:cNvPr id="150" name="Google Shape;150;p15"/>
          <p:cNvPicPr preferRelativeResize="0"/>
          <p:nvPr/>
        </p:nvPicPr>
        <p:blipFill>
          <a:blip r:embed="rId3">
            <a:alphaModFix/>
          </a:blip>
          <a:stretch>
            <a:fillRect/>
          </a:stretch>
        </p:blipFill>
        <p:spPr>
          <a:xfrm>
            <a:off x="4572000" y="0"/>
            <a:ext cx="4126874" cy="2807100"/>
          </a:xfrm>
          <a:prstGeom prst="rect">
            <a:avLst/>
          </a:prstGeom>
          <a:noFill/>
          <a:ln>
            <a:noFill/>
          </a:ln>
        </p:spPr>
      </p:pic>
      <p:pic>
        <p:nvPicPr>
          <p:cNvPr id="151" name="Google Shape;151;p15"/>
          <p:cNvPicPr preferRelativeResize="0"/>
          <p:nvPr/>
        </p:nvPicPr>
        <p:blipFill>
          <a:blip r:embed="rId4">
            <a:alphaModFix/>
          </a:blip>
          <a:stretch>
            <a:fillRect/>
          </a:stretch>
        </p:blipFill>
        <p:spPr>
          <a:xfrm>
            <a:off x="200100" y="2571750"/>
            <a:ext cx="2290750" cy="229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8" name="Google Shape;158;p16"/>
          <p:cNvPicPr preferRelativeResize="0"/>
          <p:nvPr/>
        </p:nvPicPr>
        <p:blipFill>
          <a:blip r:embed="rId3">
            <a:alphaModFix/>
          </a:blip>
          <a:stretch>
            <a:fillRect/>
          </a:stretch>
        </p:blipFill>
        <p:spPr>
          <a:xfrm>
            <a:off x="281225" y="158188"/>
            <a:ext cx="8581550" cy="482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title"/>
          </p:nvPr>
        </p:nvSpPr>
        <p:spPr>
          <a:xfrm>
            <a:off x="1325850" y="1567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What is the electromagnetic radiation?</a:t>
            </a:r>
            <a:r>
              <a:rPr lang="en"/>
              <a:t> </a:t>
            </a:r>
            <a:endParaRPr/>
          </a:p>
        </p:txBody>
      </p:sp>
      <p:sp>
        <p:nvSpPr>
          <p:cNvPr id="164" name="Google Shape;164;p17"/>
          <p:cNvSpPr txBox="1">
            <a:spLocks noGrp="1"/>
          </p:cNvSpPr>
          <p:nvPr>
            <p:ph type="body" idx="1"/>
          </p:nvPr>
        </p:nvSpPr>
        <p:spPr>
          <a:xfrm>
            <a:off x="863950" y="1151250"/>
            <a:ext cx="7670400" cy="3489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Mono"/>
              <a:buChar char="●"/>
            </a:pPr>
            <a:r>
              <a:rPr lang="en" sz="2400" b="1">
                <a:latin typeface="Roboto Mono"/>
                <a:ea typeface="Roboto Mono"/>
                <a:cs typeface="Roboto Mono"/>
                <a:sym typeface="Roboto Mono"/>
              </a:rPr>
              <a:t>The radiation (release) from distant bodies throughout the universe</a:t>
            </a:r>
            <a:endParaRPr sz="2400" b="1">
              <a:latin typeface="Roboto Mono"/>
              <a:ea typeface="Roboto Mono"/>
              <a:cs typeface="Roboto Mono"/>
              <a:sym typeface="Roboto Mono"/>
            </a:endParaRPr>
          </a:p>
          <a:p>
            <a:pPr marL="457200" lvl="0" indent="0" algn="l" rtl="0">
              <a:spcBef>
                <a:spcPts val="1600"/>
              </a:spcBef>
              <a:spcAft>
                <a:spcPts val="0"/>
              </a:spcAft>
              <a:buNone/>
            </a:pPr>
            <a:endParaRPr sz="2400" b="1">
              <a:latin typeface="Roboto Mono"/>
              <a:ea typeface="Roboto Mono"/>
              <a:cs typeface="Roboto Mono"/>
              <a:sym typeface="Roboto Mono"/>
            </a:endParaRPr>
          </a:p>
          <a:p>
            <a:pPr marL="457200" lvl="0" indent="-381000" algn="l" rtl="0">
              <a:spcBef>
                <a:spcPts val="1600"/>
              </a:spcBef>
              <a:spcAft>
                <a:spcPts val="0"/>
              </a:spcAft>
              <a:buSzPts val="2400"/>
              <a:buFont typeface="Roboto Mono"/>
              <a:buChar char="●"/>
            </a:pPr>
            <a:r>
              <a:rPr lang="en" sz="2400" b="1" i="1">
                <a:latin typeface="Roboto Mono"/>
                <a:ea typeface="Roboto Mono"/>
                <a:cs typeface="Roboto Mono"/>
                <a:sym typeface="Roboto Mono"/>
              </a:rPr>
              <a:t>Electric</a:t>
            </a:r>
            <a:r>
              <a:rPr lang="en" sz="2400" b="1">
                <a:latin typeface="Roboto Mono"/>
                <a:ea typeface="Roboto Mono"/>
                <a:cs typeface="Roboto Mono"/>
                <a:sym typeface="Roboto Mono"/>
              </a:rPr>
              <a:t> and </a:t>
            </a:r>
            <a:r>
              <a:rPr lang="en" sz="2400" b="1" i="1">
                <a:latin typeface="Roboto Mono"/>
                <a:ea typeface="Roboto Mono"/>
                <a:cs typeface="Roboto Mono"/>
                <a:sym typeface="Roboto Mono"/>
              </a:rPr>
              <a:t>magnetic</a:t>
            </a:r>
            <a:r>
              <a:rPr lang="en" sz="2400" b="1">
                <a:latin typeface="Roboto Mono"/>
                <a:ea typeface="Roboto Mono"/>
                <a:cs typeface="Roboto Mono"/>
                <a:sym typeface="Roboto Mono"/>
              </a:rPr>
              <a:t> disturbances traveling through space as waves. </a:t>
            </a:r>
            <a:endParaRPr sz="2400" b="1">
              <a:latin typeface="Roboto Mono"/>
              <a:ea typeface="Roboto Mono"/>
              <a:cs typeface="Roboto Mono"/>
              <a:sym typeface="Roboto Mono"/>
            </a:endParaRPr>
          </a:p>
          <a:p>
            <a:pPr marL="457200" lvl="0" indent="0" algn="l" rtl="0">
              <a:spcBef>
                <a:spcPts val="1600"/>
              </a:spcBef>
              <a:spcAft>
                <a:spcPts val="0"/>
              </a:spcAft>
              <a:buNone/>
            </a:pPr>
            <a:endParaRPr sz="2400" b="1">
              <a:latin typeface="Roboto Mono"/>
              <a:ea typeface="Roboto Mono"/>
              <a:cs typeface="Roboto Mono"/>
              <a:sym typeface="Roboto Mono"/>
            </a:endParaRPr>
          </a:p>
          <a:p>
            <a:pPr marL="457200" lvl="0" indent="-381000" algn="l" rtl="0">
              <a:spcBef>
                <a:spcPts val="1600"/>
              </a:spcBef>
              <a:spcAft>
                <a:spcPts val="0"/>
              </a:spcAft>
              <a:buSzPts val="2400"/>
              <a:buFont typeface="Roboto Mono"/>
              <a:buChar char="●"/>
            </a:pPr>
            <a:r>
              <a:rPr lang="en" sz="2400" b="1">
                <a:latin typeface="Roboto Mono"/>
                <a:ea typeface="Roboto Mono"/>
                <a:cs typeface="Roboto Mono"/>
                <a:sym typeface="Roboto Mono"/>
              </a:rPr>
              <a:t>Disturbances = wave-like motions </a:t>
            </a:r>
            <a:endParaRPr sz="2400" b="1">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Which forms of electromagnetic radiation are you familiar with? </a:t>
            </a:r>
            <a:endParaRPr b="1">
              <a:latin typeface="Roboto Mono"/>
              <a:ea typeface="Roboto Mono"/>
              <a:cs typeface="Roboto Mono"/>
              <a:sym typeface="Roboto Mono"/>
            </a:endParaRPr>
          </a:p>
        </p:txBody>
      </p:sp>
      <p:sp>
        <p:nvSpPr>
          <p:cNvPr id="170" name="Google Shape;170;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Mono"/>
              <a:buChar char="●"/>
            </a:pPr>
            <a:r>
              <a:rPr lang="en" sz="2400">
                <a:latin typeface="Roboto Mono"/>
                <a:ea typeface="Roboto Mono"/>
                <a:cs typeface="Roboto Mono"/>
                <a:sym typeface="Roboto Mono"/>
              </a:rPr>
              <a:t>Overexposure to </a:t>
            </a:r>
            <a:r>
              <a:rPr lang="en" sz="2400" b="1">
                <a:latin typeface="Roboto Mono"/>
                <a:ea typeface="Roboto Mono"/>
                <a:cs typeface="Roboto Mono"/>
                <a:sym typeface="Roboto Mono"/>
              </a:rPr>
              <a:t>ultraviolet</a:t>
            </a:r>
            <a:r>
              <a:rPr lang="en" sz="2400">
                <a:latin typeface="Roboto Mono"/>
                <a:ea typeface="Roboto Mono"/>
                <a:cs typeface="Roboto Mono"/>
                <a:sym typeface="Roboto Mono"/>
              </a:rPr>
              <a:t> waves= _______ </a:t>
            </a:r>
            <a:endParaRPr sz="2400">
              <a:latin typeface="Roboto Mono"/>
              <a:ea typeface="Roboto Mono"/>
              <a:cs typeface="Roboto Mono"/>
              <a:sym typeface="Roboto Mono"/>
            </a:endParaRPr>
          </a:p>
          <a:p>
            <a:pPr marL="457200" lvl="0" indent="-381000" algn="l" rtl="0">
              <a:spcBef>
                <a:spcPts val="0"/>
              </a:spcBef>
              <a:spcAft>
                <a:spcPts val="0"/>
              </a:spcAft>
              <a:buSzPts val="2400"/>
              <a:buFont typeface="Roboto Mono"/>
              <a:buChar char="●"/>
            </a:pPr>
            <a:r>
              <a:rPr lang="en" sz="2400" b="1">
                <a:latin typeface="Roboto Mono"/>
                <a:ea typeface="Roboto Mono"/>
                <a:cs typeface="Roboto Mono"/>
                <a:sym typeface="Roboto Mono"/>
              </a:rPr>
              <a:t>Microwaves</a:t>
            </a:r>
            <a:r>
              <a:rPr lang="en" sz="2400">
                <a:latin typeface="Roboto Mono"/>
                <a:ea typeface="Roboto Mono"/>
                <a:cs typeface="Roboto Mono"/>
                <a:sym typeface="Roboto Mono"/>
              </a:rPr>
              <a:t> → heat food! </a:t>
            </a:r>
            <a:endParaRPr sz="2400">
              <a:latin typeface="Roboto Mono"/>
              <a:ea typeface="Roboto Mono"/>
              <a:cs typeface="Roboto Mono"/>
              <a:sym typeface="Roboto Mono"/>
            </a:endParaRPr>
          </a:p>
          <a:p>
            <a:pPr marL="457200" lvl="0" indent="-381000" algn="l" rtl="0">
              <a:spcBef>
                <a:spcPts val="0"/>
              </a:spcBef>
              <a:spcAft>
                <a:spcPts val="0"/>
              </a:spcAft>
              <a:buSzPts val="2400"/>
              <a:buFont typeface="Roboto Mono"/>
              <a:buChar char="●"/>
            </a:pPr>
            <a:r>
              <a:rPr lang="en" sz="2400" b="1">
                <a:latin typeface="Roboto Mono"/>
                <a:ea typeface="Roboto Mono"/>
                <a:cs typeface="Roboto Mono"/>
                <a:sym typeface="Roboto Mono"/>
              </a:rPr>
              <a:t>X-rays </a:t>
            </a:r>
            <a:r>
              <a:rPr lang="en" sz="2400">
                <a:latin typeface="Roboto Mono"/>
                <a:ea typeface="Roboto Mono"/>
                <a:cs typeface="Roboto Mono"/>
                <a:sym typeface="Roboto Mono"/>
              </a:rPr>
              <a:t>→ provide bone imaging </a:t>
            </a:r>
            <a:endParaRPr sz="2400">
              <a:latin typeface="Roboto Mono"/>
              <a:ea typeface="Roboto Mono"/>
              <a:cs typeface="Roboto Mono"/>
              <a:sym typeface="Roboto Mono"/>
            </a:endParaRPr>
          </a:p>
        </p:txBody>
      </p:sp>
      <p:pic>
        <p:nvPicPr>
          <p:cNvPr id="171" name="Google Shape;171;p18"/>
          <p:cNvPicPr preferRelativeResize="0"/>
          <p:nvPr/>
        </p:nvPicPr>
        <p:blipFill>
          <a:blip r:embed="rId3">
            <a:alphaModFix/>
          </a:blip>
          <a:stretch>
            <a:fillRect/>
          </a:stretch>
        </p:blipFill>
        <p:spPr>
          <a:xfrm>
            <a:off x="6745975" y="3460300"/>
            <a:ext cx="2202499" cy="1424725"/>
          </a:xfrm>
          <a:prstGeom prst="rect">
            <a:avLst/>
          </a:prstGeom>
          <a:noFill/>
          <a:ln>
            <a:noFill/>
          </a:ln>
        </p:spPr>
      </p:pic>
      <p:pic>
        <p:nvPicPr>
          <p:cNvPr id="172" name="Google Shape;172;p18"/>
          <p:cNvPicPr preferRelativeResize="0"/>
          <p:nvPr/>
        </p:nvPicPr>
        <p:blipFill>
          <a:blip r:embed="rId4">
            <a:alphaModFix/>
          </a:blip>
          <a:stretch>
            <a:fillRect/>
          </a:stretch>
        </p:blipFill>
        <p:spPr>
          <a:xfrm>
            <a:off x="94552" y="3320900"/>
            <a:ext cx="1363976" cy="1703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0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0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10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How do we measure electromagnetic radiation?</a:t>
            </a:r>
            <a:endParaRPr b="1"/>
          </a:p>
        </p:txBody>
      </p:sp>
      <p:sp>
        <p:nvSpPr>
          <p:cNvPr id="178" name="Google Shape;178;p19"/>
          <p:cNvSpPr txBox="1">
            <a:spLocks noGrp="1"/>
          </p:cNvSpPr>
          <p:nvPr>
            <p:ph type="body" idx="1"/>
          </p:nvPr>
        </p:nvSpPr>
        <p:spPr>
          <a:xfrm>
            <a:off x="1365025" y="1485550"/>
            <a:ext cx="3403200" cy="291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b="1">
                <a:highlight>
                  <a:srgbClr val="00FF00"/>
                </a:highlight>
              </a:rPr>
              <a:t>Wavelength:</a:t>
            </a:r>
            <a:endParaRPr sz="2400" b="1">
              <a:highlight>
                <a:srgbClr val="00FF00"/>
              </a:highlight>
            </a:endParaRPr>
          </a:p>
          <a:p>
            <a:pPr marL="914400" lvl="1" indent="-381000" algn="l" rtl="0">
              <a:spcBef>
                <a:spcPts val="0"/>
              </a:spcBef>
              <a:spcAft>
                <a:spcPts val="0"/>
              </a:spcAft>
              <a:buSzPts val="2400"/>
              <a:buChar char="○"/>
            </a:pPr>
            <a:r>
              <a:rPr lang="en" sz="2400" b="1"/>
              <a:t>The length of ‘wave’ from period to period</a:t>
            </a:r>
            <a:endParaRPr sz="2400" b="1"/>
          </a:p>
          <a:p>
            <a:pPr marL="914400" lvl="1" indent="-381000" algn="l" rtl="0">
              <a:spcBef>
                <a:spcPts val="0"/>
              </a:spcBef>
              <a:spcAft>
                <a:spcPts val="0"/>
              </a:spcAft>
              <a:buSzPts val="2400"/>
              <a:buChar char="○"/>
            </a:pPr>
            <a:r>
              <a:rPr lang="en" sz="2400" b="1"/>
              <a:t>Measured in meters</a:t>
            </a:r>
            <a:endParaRPr sz="2400" b="1"/>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sp>
        <p:nvSpPr>
          <p:cNvPr id="179" name="Google Shape;179;p19"/>
          <p:cNvSpPr txBox="1">
            <a:spLocks noGrp="1"/>
          </p:cNvSpPr>
          <p:nvPr>
            <p:ph type="body" idx="2"/>
          </p:nvPr>
        </p:nvSpPr>
        <p:spPr>
          <a:xfrm>
            <a:off x="4933196" y="1485550"/>
            <a:ext cx="34032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highlight>
                  <a:srgbClr val="00FF00"/>
                </a:highlight>
              </a:rPr>
              <a:t>F</a:t>
            </a:r>
            <a:r>
              <a:rPr lang="en" sz="2400" b="1">
                <a:highlight>
                  <a:srgbClr val="00FF00"/>
                </a:highlight>
              </a:rPr>
              <a:t>requency:</a:t>
            </a:r>
            <a:r>
              <a:rPr lang="en" sz="2400" b="1"/>
              <a:t> </a:t>
            </a:r>
            <a:endParaRPr sz="2400" b="1"/>
          </a:p>
          <a:p>
            <a:pPr marL="914400" lvl="1" indent="-381000" algn="l" rtl="0">
              <a:spcBef>
                <a:spcPts val="0"/>
              </a:spcBef>
              <a:spcAft>
                <a:spcPts val="0"/>
              </a:spcAft>
              <a:buSzPts val="2400"/>
              <a:buChar char="○"/>
            </a:pPr>
            <a:r>
              <a:rPr lang="en" sz="2400" b="1"/>
              <a:t>Measured in cycles per second </a:t>
            </a:r>
            <a:endParaRPr sz="2400" b="1"/>
          </a:p>
          <a:p>
            <a:pPr marL="914400" lvl="1" indent="-381000" algn="l" rtl="0">
              <a:spcBef>
                <a:spcPts val="0"/>
              </a:spcBef>
              <a:spcAft>
                <a:spcPts val="0"/>
              </a:spcAft>
              <a:buSzPts val="2400"/>
              <a:buChar char="○"/>
            </a:pPr>
            <a:r>
              <a:rPr lang="en" sz="2400" b="1"/>
              <a:t>Hertz </a:t>
            </a:r>
            <a:endParaRPr sz="2400" b="1"/>
          </a:p>
          <a:p>
            <a:pPr marL="914400" lvl="1" indent="-381000" algn="l" rtl="0">
              <a:spcBef>
                <a:spcPts val="0"/>
              </a:spcBef>
              <a:spcAft>
                <a:spcPts val="0"/>
              </a:spcAft>
              <a:buSzPts val="2400"/>
              <a:buChar char="○"/>
            </a:pPr>
            <a:r>
              <a:rPr lang="en" sz="2400" b="1"/>
              <a:t>Similar to ‘tempo’ of music</a:t>
            </a:r>
            <a:endParaRPr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6" name="Google Shape;186;p20"/>
          <p:cNvPicPr preferRelativeResize="0"/>
          <p:nvPr/>
        </p:nvPicPr>
        <p:blipFill>
          <a:blip r:embed="rId3">
            <a:alphaModFix/>
          </a:blip>
          <a:stretch>
            <a:fillRect/>
          </a:stretch>
        </p:blipFill>
        <p:spPr>
          <a:xfrm>
            <a:off x="1374013" y="169363"/>
            <a:ext cx="6885875" cy="480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Group roles: </a:t>
            </a:r>
            <a:endParaRPr b="1"/>
          </a:p>
        </p:txBody>
      </p:sp>
      <p:sp>
        <p:nvSpPr>
          <p:cNvPr id="192" name="Google Shape;192;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Arial"/>
              <a:buChar char="●"/>
            </a:pPr>
            <a:r>
              <a:rPr lang="en" sz="2400" b="1"/>
              <a:t>Presenter/Dictator</a:t>
            </a:r>
            <a:endParaRPr sz="2400" b="1"/>
          </a:p>
          <a:p>
            <a:pPr marL="457200" lvl="0" indent="-381000" algn="l" rtl="0">
              <a:spcBef>
                <a:spcPts val="0"/>
              </a:spcBef>
              <a:spcAft>
                <a:spcPts val="0"/>
              </a:spcAft>
              <a:buClr>
                <a:srgbClr val="000000"/>
              </a:buClr>
              <a:buSzPts val="2400"/>
              <a:buFont typeface="Arial"/>
              <a:buChar char="●"/>
            </a:pPr>
            <a:r>
              <a:rPr lang="en" sz="2400" b="1"/>
              <a:t>Researcher </a:t>
            </a:r>
            <a:endParaRPr sz="2400" b="1"/>
          </a:p>
          <a:p>
            <a:pPr marL="457200" lvl="0" indent="-381000" algn="l" rtl="0">
              <a:spcBef>
                <a:spcPts val="0"/>
              </a:spcBef>
              <a:spcAft>
                <a:spcPts val="0"/>
              </a:spcAft>
              <a:buClr>
                <a:srgbClr val="000000"/>
              </a:buClr>
              <a:buSzPts val="2400"/>
              <a:buFont typeface="Arial"/>
              <a:buChar char="●"/>
            </a:pPr>
            <a:r>
              <a:rPr lang="en" sz="2400" b="1"/>
              <a:t>Scribe </a:t>
            </a:r>
            <a:endParaRPr sz="2400" b="1"/>
          </a:p>
          <a:p>
            <a:pPr marL="457200" lvl="0" indent="-381000" algn="l" rtl="0">
              <a:spcBef>
                <a:spcPts val="0"/>
              </a:spcBef>
              <a:spcAft>
                <a:spcPts val="0"/>
              </a:spcAft>
              <a:buClr>
                <a:srgbClr val="000000"/>
              </a:buClr>
              <a:buSzPts val="2400"/>
              <a:buFont typeface="Arial"/>
              <a:buChar char="●"/>
            </a:pPr>
            <a:r>
              <a:rPr lang="en" sz="2400" b="1"/>
              <a:t>Illustrator/Creator</a:t>
            </a:r>
            <a:endParaRPr sz="2400" b="1"/>
          </a:p>
          <a:p>
            <a:pPr marL="0" lvl="0" indent="0" algn="l" rtl="0">
              <a:spcBef>
                <a:spcPts val="0"/>
              </a:spcBef>
              <a:spcAft>
                <a:spcPts val="1600"/>
              </a:spcAft>
              <a:buNone/>
            </a:pPr>
            <a:endParaRPr sz="1800" b="1"/>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On-screen Show (16:9)</PresentationFormat>
  <Paragraphs>84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 Mono</vt:lpstr>
      <vt:lpstr>Arial</vt:lpstr>
      <vt:lpstr>Montserrat</vt:lpstr>
      <vt:lpstr>Lato</vt:lpstr>
      <vt:lpstr>Focus</vt:lpstr>
      <vt:lpstr>Warm-up #10:  </vt:lpstr>
      <vt:lpstr>Unit 1 Test grades posted  I still need test grades from: Anna, Chris, and Ashley! You MUST make this up either Thursday or Friday!!!!!!!!!  Quiz 2 on Monday!  </vt:lpstr>
      <vt:lpstr>The Electromagnetic Spectrum </vt:lpstr>
      <vt:lpstr>PowerPoint Presentation</vt:lpstr>
      <vt:lpstr>What is the electromagnetic radiation? </vt:lpstr>
      <vt:lpstr>Which forms of electromagnetic radiation are you familiar with? </vt:lpstr>
      <vt:lpstr>How do we measure electromagnetic radiation?</vt:lpstr>
      <vt:lpstr>PowerPoint Presentation</vt:lpstr>
      <vt:lpstr>Group roles: </vt:lpstr>
      <vt:lpstr>Let’s create the Electromagnetic Spectrum!</vt:lpstr>
      <vt:lpstr>Finished EMS Class Poster:</vt:lpstr>
      <vt:lpstr>Visible Light Spectrum: The light we can see! </vt:lpstr>
      <vt:lpstr>The atmosphere is a protective layer  Only certain electromagnetic waves can reach Earth’s surface!   How does human pollution affect these EM waves?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#10:  </dc:title>
  <dc:creator>Skidmore, Jonathan B.</dc:creator>
  <cp:lastModifiedBy>Skidmore, Jonathan B.</cp:lastModifiedBy>
  <cp:revision>1</cp:revision>
  <dcterms:modified xsi:type="dcterms:W3CDTF">2018-09-21T13:38:30Z</dcterms:modified>
</cp:coreProperties>
</file>