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Roboto Mono"/>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78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arthobservatory.nasa.gov/images/3620/mt-blanc" TargetMode="External"/><Relationship Id="rId7" Type="http://schemas.openxmlformats.org/officeDocument/2006/relationships/hyperlink" Target="https://apod.nasa.gov/apod/ap180908.html"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www.youtube.com/watch?v=SfHJJEC_M3s" TargetMode="External"/><Relationship Id="rId5" Type="http://schemas.openxmlformats.org/officeDocument/2006/relationships/hyperlink" Target="https://en.wikipedia.org/wiki/Mont_Blanc_(Moon)" TargetMode="External"/><Relationship Id="rId4" Type="http://schemas.openxmlformats.org/officeDocument/2006/relationships/hyperlink" Target="https://apod.nasa.gov/apod/ap180720.html"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41ee857131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41ee857131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41ee857131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41ee857131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41ee857131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41ee857131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highlight>
                  <a:srgbClr val="F4F4FF"/>
                </a:highlight>
              </a:rPr>
              <a:t> </a:t>
            </a:r>
            <a:r>
              <a:rPr lang="en" u="sng">
                <a:solidFill>
                  <a:schemeClr val="hlink"/>
                </a:solidFill>
                <a:highlight>
                  <a:srgbClr val="F4F4FF"/>
                </a:highlight>
                <a:hlinkClick r:id="rId3"/>
              </a:rPr>
              <a:t>Snowy Mont Blanc</a:t>
            </a:r>
            <a:r>
              <a:rPr lang="en">
                <a:highlight>
                  <a:srgbClr val="F4F4FF"/>
                </a:highlight>
              </a:rPr>
              <a:t> is near the center of this atmospheric night skyscape. But high, thin clouds fogged the skies at the photographer's location, looking south toward Europe's highest peak from the southern Swiss Alps. Still, the 13 second exposure finds the faint star fields and dark rifts of the </a:t>
            </a:r>
            <a:r>
              <a:rPr lang="en" u="sng">
                <a:solidFill>
                  <a:schemeClr val="hlink"/>
                </a:solidFill>
                <a:highlight>
                  <a:srgbClr val="F4F4FF"/>
                </a:highlight>
                <a:hlinkClick r:id="rId4"/>
              </a:rPr>
              <a:t>Milky Way</a:t>
            </a:r>
            <a:r>
              <a:rPr lang="en">
                <a:highlight>
                  <a:srgbClr val="F4F4FF"/>
                </a:highlight>
              </a:rPr>
              <a:t> above the </a:t>
            </a:r>
            <a:r>
              <a:rPr lang="en" u="sng">
                <a:solidFill>
                  <a:schemeClr val="hlink"/>
                </a:solidFill>
                <a:highlight>
                  <a:srgbClr val="F4F4FF"/>
                </a:highlight>
                <a:hlinkClick r:id="rId5"/>
              </a:rPr>
              <a:t>famous</a:t>
            </a:r>
            <a:r>
              <a:rPr lang="en">
                <a:highlight>
                  <a:srgbClr val="F4F4FF"/>
                </a:highlight>
              </a:rPr>
              <a:t> white mountain. Bloated by the mist, bright planet Saturn and Antares (right), alpha star of Scorpius, shine through the clouds to flank the galaxy's central bulge. </a:t>
            </a:r>
            <a:r>
              <a:rPr lang="en" u="sng">
                <a:solidFill>
                  <a:schemeClr val="hlink"/>
                </a:solidFill>
                <a:highlight>
                  <a:srgbClr val="F4F4FF"/>
                </a:highlight>
                <a:hlinkClick r:id="rId6"/>
              </a:rPr>
              <a:t>The high-altitude scene is from</a:t>
            </a:r>
            <a:r>
              <a:rPr lang="en">
                <a:highlight>
                  <a:srgbClr val="F4F4FF"/>
                </a:highlight>
              </a:rPr>
              <a:t> the rewarding night of August 12/13, so it also includes the green trail of a Perseid </a:t>
            </a:r>
            <a:r>
              <a:rPr lang="en" u="sng">
                <a:solidFill>
                  <a:schemeClr val="hlink"/>
                </a:solidFill>
                <a:highlight>
                  <a:srgbClr val="F4F4FF"/>
                </a:highlight>
                <a:hlinkClick r:id="rId7"/>
              </a:rPr>
              <a:t>meteor shooting</a:t>
            </a:r>
            <a:r>
              <a:rPr lang="en">
                <a:highlight>
                  <a:srgbClr val="F4F4FF"/>
                </a:highlight>
              </a:rPr>
              <a:t> along the galactic plane.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41ee857131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41ee857131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41ee857131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41ee857131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41ee857131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41ee857131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41ee857131_0_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41ee857131_0_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41ee857131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41ee857131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41ee857131_0_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41ee857131_0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1600"/>
              </a:spcBef>
              <a:spcAft>
                <a:spcPts val="0"/>
              </a:spcAft>
              <a:buClr>
                <a:schemeClr val="dk1"/>
              </a:buClr>
              <a:buSzPts val="1400"/>
              <a:buChar char="○"/>
              <a:defRPr>
                <a:solidFill>
                  <a:schemeClr val="dk1"/>
                </a:solidFill>
              </a:defRPr>
            </a:lvl2pPr>
            <a:lvl3pPr marL="1371600" lvl="2" indent="-317500">
              <a:spcBef>
                <a:spcPts val="1600"/>
              </a:spcBef>
              <a:spcAft>
                <a:spcPts val="0"/>
              </a:spcAft>
              <a:buClr>
                <a:schemeClr val="dk1"/>
              </a:buClr>
              <a:buSzPts val="1400"/>
              <a:buChar char="■"/>
              <a:defRPr>
                <a:solidFill>
                  <a:schemeClr val="dk1"/>
                </a:solidFill>
              </a:defRPr>
            </a:lvl3pPr>
            <a:lvl4pPr marL="1828800" lvl="3" indent="-317500">
              <a:spcBef>
                <a:spcPts val="1600"/>
              </a:spcBef>
              <a:spcAft>
                <a:spcPts val="0"/>
              </a:spcAft>
              <a:buClr>
                <a:schemeClr val="dk1"/>
              </a:buClr>
              <a:buSzPts val="1400"/>
              <a:buChar char="●"/>
              <a:defRPr>
                <a:solidFill>
                  <a:schemeClr val="dk1"/>
                </a:solidFill>
              </a:defRPr>
            </a:lvl4pPr>
            <a:lvl5pPr marL="2286000" lvl="4" indent="-317500">
              <a:spcBef>
                <a:spcPts val="1600"/>
              </a:spcBef>
              <a:spcAft>
                <a:spcPts val="0"/>
              </a:spcAft>
              <a:buClr>
                <a:schemeClr val="dk1"/>
              </a:buClr>
              <a:buSzPts val="1400"/>
              <a:buChar char="○"/>
              <a:defRPr>
                <a:solidFill>
                  <a:schemeClr val="dk1"/>
                </a:solidFill>
              </a:defRPr>
            </a:lvl5pPr>
            <a:lvl6pPr marL="2743200" lvl="5" indent="-317500">
              <a:spcBef>
                <a:spcPts val="1600"/>
              </a:spcBef>
              <a:spcAft>
                <a:spcPts val="0"/>
              </a:spcAft>
              <a:buClr>
                <a:schemeClr val="dk1"/>
              </a:buClr>
              <a:buSzPts val="1400"/>
              <a:buChar char="■"/>
              <a:defRPr>
                <a:solidFill>
                  <a:schemeClr val="dk1"/>
                </a:solidFill>
              </a:defRPr>
            </a:lvl6pPr>
            <a:lvl7pPr marL="3200400" lvl="6" indent="-317500">
              <a:spcBef>
                <a:spcPts val="1600"/>
              </a:spcBef>
              <a:spcAft>
                <a:spcPts val="0"/>
              </a:spcAft>
              <a:buClr>
                <a:schemeClr val="dk1"/>
              </a:buClr>
              <a:buSzPts val="1400"/>
              <a:buChar char="●"/>
              <a:defRPr>
                <a:solidFill>
                  <a:schemeClr val="dk1"/>
                </a:solidFill>
              </a:defRPr>
            </a:lvl7pPr>
            <a:lvl8pPr marL="3657600" lvl="7" indent="-317500">
              <a:spcBef>
                <a:spcPts val="1600"/>
              </a:spcBef>
              <a:spcAft>
                <a:spcPts val="0"/>
              </a:spcAft>
              <a:buClr>
                <a:schemeClr val="dk1"/>
              </a:buClr>
              <a:buSzPts val="1400"/>
              <a:buChar char="○"/>
              <a:defRPr>
                <a:solidFill>
                  <a:schemeClr val="dk1"/>
                </a:solidFill>
              </a:defRPr>
            </a:lvl8pPr>
            <a:lvl9pPr marL="4114800" lvl="8" indent="-317500">
              <a:spcBef>
                <a:spcPts val="1600"/>
              </a:spcBef>
              <a:spcAft>
                <a:spcPts val="160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1600"/>
              </a:spcBef>
              <a:spcAft>
                <a:spcPts val="0"/>
              </a:spcAft>
              <a:buClr>
                <a:schemeClr val="lt2"/>
              </a:buClr>
              <a:buSzPts val="1400"/>
              <a:buChar char="○"/>
              <a:defRPr>
                <a:solidFill>
                  <a:schemeClr val="lt2"/>
                </a:solidFill>
              </a:defRPr>
            </a:lvl2pPr>
            <a:lvl3pPr marL="1371600" lvl="2" indent="-317500">
              <a:lnSpc>
                <a:spcPct val="115000"/>
              </a:lnSpc>
              <a:spcBef>
                <a:spcPts val="1600"/>
              </a:spcBef>
              <a:spcAft>
                <a:spcPts val="0"/>
              </a:spcAft>
              <a:buClr>
                <a:schemeClr val="lt2"/>
              </a:buClr>
              <a:buSzPts val="1400"/>
              <a:buChar char="■"/>
              <a:defRPr>
                <a:solidFill>
                  <a:schemeClr val="lt2"/>
                </a:solidFill>
              </a:defRPr>
            </a:lvl3pPr>
            <a:lvl4pPr marL="1828800" lvl="3" indent="-317500">
              <a:lnSpc>
                <a:spcPct val="115000"/>
              </a:lnSpc>
              <a:spcBef>
                <a:spcPts val="1600"/>
              </a:spcBef>
              <a:spcAft>
                <a:spcPts val="0"/>
              </a:spcAft>
              <a:buClr>
                <a:schemeClr val="lt2"/>
              </a:buClr>
              <a:buSzPts val="1400"/>
              <a:buChar char="●"/>
              <a:defRPr>
                <a:solidFill>
                  <a:schemeClr val="lt2"/>
                </a:solidFill>
              </a:defRPr>
            </a:lvl4pPr>
            <a:lvl5pPr marL="2286000" lvl="4" indent="-317500">
              <a:lnSpc>
                <a:spcPct val="115000"/>
              </a:lnSpc>
              <a:spcBef>
                <a:spcPts val="1600"/>
              </a:spcBef>
              <a:spcAft>
                <a:spcPts val="0"/>
              </a:spcAft>
              <a:buClr>
                <a:schemeClr val="lt2"/>
              </a:buClr>
              <a:buSzPts val="1400"/>
              <a:buChar char="○"/>
              <a:defRPr>
                <a:solidFill>
                  <a:schemeClr val="lt2"/>
                </a:solidFill>
              </a:defRPr>
            </a:lvl5pPr>
            <a:lvl6pPr marL="2743200" lvl="5" indent="-317500">
              <a:lnSpc>
                <a:spcPct val="115000"/>
              </a:lnSpc>
              <a:spcBef>
                <a:spcPts val="1600"/>
              </a:spcBef>
              <a:spcAft>
                <a:spcPts val="0"/>
              </a:spcAft>
              <a:buClr>
                <a:schemeClr val="lt2"/>
              </a:buClr>
              <a:buSzPts val="1400"/>
              <a:buChar char="■"/>
              <a:defRPr>
                <a:solidFill>
                  <a:schemeClr val="lt2"/>
                </a:solidFill>
              </a:defRPr>
            </a:lvl6pPr>
            <a:lvl7pPr marL="3200400" lvl="6" indent="-317500">
              <a:lnSpc>
                <a:spcPct val="115000"/>
              </a:lnSpc>
              <a:spcBef>
                <a:spcPts val="1600"/>
              </a:spcBef>
              <a:spcAft>
                <a:spcPts val="0"/>
              </a:spcAft>
              <a:buClr>
                <a:schemeClr val="lt2"/>
              </a:buClr>
              <a:buSzPts val="1400"/>
              <a:buChar char="●"/>
              <a:defRPr>
                <a:solidFill>
                  <a:schemeClr val="lt2"/>
                </a:solidFill>
              </a:defRPr>
            </a:lvl7pPr>
            <a:lvl8pPr marL="3657600" lvl="7" indent="-317500">
              <a:lnSpc>
                <a:spcPct val="115000"/>
              </a:lnSpc>
              <a:spcBef>
                <a:spcPts val="1600"/>
              </a:spcBef>
              <a:spcAft>
                <a:spcPts val="0"/>
              </a:spcAft>
              <a:buClr>
                <a:schemeClr val="lt2"/>
              </a:buClr>
              <a:buSzPts val="1400"/>
              <a:buChar char="○"/>
              <a:defRPr>
                <a:solidFill>
                  <a:schemeClr val="lt2"/>
                </a:solidFill>
              </a:defRPr>
            </a:lvl8pPr>
            <a:lvl9pPr marL="4114800" lvl="8" indent="-317500">
              <a:lnSpc>
                <a:spcPct val="115000"/>
              </a:lnSpc>
              <a:spcBef>
                <a:spcPts val="1600"/>
              </a:spcBef>
              <a:spcAft>
                <a:spcPts val="160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www.skidmoreees.weebly.com"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Warm-up # 8? </a:t>
            </a:r>
            <a:endParaRPr b="1"/>
          </a:p>
        </p:txBody>
      </p:sp>
      <p:sp>
        <p:nvSpPr>
          <p:cNvPr id="55" name="Google Shape;55;p1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419100" algn="l" rtl="0">
              <a:spcBef>
                <a:spcPts val="0"/>
              </a:spcBef>
              <a:spcAft>
                <a:spcPts val="0"/>
              </a:spcAft>
              <a:buClr>
                <a:srgbClr val="FFFFFF"/>
              </a:buClr>
              <a:buSzPts val="3000"/>
              <a:buChar char="●"/>
            </a:pPr>
            <a:r>
              <a:rPr lang="en" sz="3000" b="1">
                <a:solidFill>
                  <a:srgbClr val="FFFFFF"/>
                </a:solidFill>
              </a:rPr>
              <a:t>What is the term used for ‘center of mass’ or ‘center of gravity’? </a:t>
            </a:r>
            <a:endParaRPr sz="3000" b="1">
              <a:solidFill>
                <a:srgbClr val="FFFFFF"/>
              </a:solidFill>
            </a:endParaRPr>
          </a:p>
          <a:p>
            <a:pPr marL="457200" lvl="0" indent="0" algn="l" rtl="0">
              <a:spcBef>
                <a:spcPts val="1600"/>
              </a:spcBef>
              <a:spcAft>
                <a:spcPts val="0"/>
              </a:spcAft>
              <a:buNone/>
            </a:pPr>
            <a:endParaRPr sz="3000" b="1">
              <a:solidFill>
                <a:srgbClr val="FFFFFF"/>
              </a:solidFill>
            </a:endParaRPr>
          </a:p>
          <a:p>
            <a:pPr marL="457200" lvl="0" indent="-419100" algn="l" rtl="0">
              <a:spcBef>
                <a:spcPts val="1600"/>
              </a:spcBef>
              <a:spcAft>
                <a:spcPts val="0"/>
              </a:spcAft>
              <a:buClr>
                <a:srgbClr val="FFFFFF"/>
              </a:buClr>
              <a:buSzPts val="3000"/>
              <a:buChar char="●"/>
            </a:pPr>
            <a:r>
              <a:rPr lang="en" sz="3000" b="1">
                <a:solidFill>
                  <a:srgbClr val="FFFFFF"/>
                </a:solidFill>
              </a:rPr>
              <a:t>How do astronomers find new planets in space? Explain your reasoning. </a:t>
            </a:r>
            <a:endParaRPr sz="3000" b="1">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2"/>
          <p:cNvSpPr txBox="1">
            <a:spLocks noGrp="1"/>
          </p:cNvSpPr>
          <p:nvPr>
            <p:ph type="title"/>
          </p:nvPr>
        </p:nvSpPr>
        <p:spPr>
          <a:xfrm>
            <a:off x="311700" y="22854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b="1"/>
              <a:t>Closure: Kahoot.It Time! </a:t>
            </a:r>
            <a:endParaRPr sz="4800" b="1"/>
          </a:p>
        </p:txBody>
      </p:sp>
      <p:sp>
        <p:nvSpPr>
          <p:cNvPr id="116" name="Google Shape;116;p22"/>
          <p:cNvSpPr txBox="1">
            <a:spLocks noGrp="1"/>
          </p:cNvSpPr>
          <p:nvPr>
            <p:ph type="body" idx="1"/>
          </p:nvPr>
        </p:nvSpPr>
        <p:spPr>
          <a:xfrm>
            <a:off x="4832400" y="3463825"/>
            <a:ext cx="3999900" cy="1104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ctrTitle"/>
          </p:nvPr>
        </p:nvSpPr>
        <p:spPr>
          <a:xfrm>
            <a:off x="311708" y="1545450"/>
            <a:ext cx="8520600" cy="2052600"/>
          </a:xfrm>
          <a:prstGeom prst="rect">
            <a:avLst/>
          </a:prstGeom>
        </p:spPr>
        <p:txBody>
          <a:bodyPr spcFirstLastPara="1" wrap="square" lIns="91425" tIns="91425" rIns="91425" bIns="91425" anchor="b" anchorCtr="0">
            <a:noAutofit/>
          </a:bodyPr>
          <a:lstStyle/>
          <a:p>
            <a:pPr marL="457200" lvl="0" indent="0" algn="ctr" rtl="0">
              <a:spcBef>
                <a:spcPts val="0"/>
              </a:spcBef>
              <a:spcAft>
                <a:spcPts val="0"/>
              </a:spcAft>
              <a:buNone/>
            </a:pPr>
            <a:r>
              <a:rPr lang="en" sz="4800" b="1"/>
              <a:t>Review: Earth’s Motions + Introduction to the Electromagnetic Spectrum</a:t>
            </a:r>
            <a:r>
              <a:rPr lang="en"/>
              <a:t> </a:t>
            </a:r>
            <a:endParaRPr/>
          </a:p>
        </p:txBody>
      </p:sp>
      <p:sp>
        <p:nvSpPr>
          <p:cNvPr id="61" name="Google Shape;61;p14"/>
          <p:cNvSpPr txBox="1">
            <a:spLocks noGrp="1"/>
          </p:cNvSpPr>
          <p:nvPr>
            <p:ph type="subTitle" idx="1"/>
          </p:nvPr>
        </p:nvSpPr>
        <p:spPr>
          <a:xfrm>
            <a:off x="311700" y="3912050"/>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September 18, 2018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67" name="Google Shape;67;p15"/>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68" name="Google Shape;68;p15"/>
          <p:cNvPicPr preferRelativeResize="0"/>
          <p:nvPr/>
        </p:nvPicPr>
        <p:blipFill>
          <a:blip r:embed="rId3">
            <a:alphaModFix/>
          </a:blip>
          <a:stretch>
            <a:fillRect/>
          </a:stretch>
        </p:blipFill>
        <p:spPr>
          <a:xfrm>
            <a:off x="0" y="0"/>
            <a:ext cx="9144000" cy="51435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75" name="Google Shape;75;p16"/>
          <p:cNvPicPr preferRelativeResize="0"/>
          <p:nvPr/>
        </p:nvPicPr>
        <p:blipFill>
          <a:blip r:embed="rId3">
            <a:alphaModFix/>
          </a:blip>
          <a:stretch>
            <a:fillRect/>
          </a:stretch>
        </p:blipFill>
        <p:spPr>
          <a:xfrm>
            <a:off x="0" y="32821"/>
            <a:ext cx="9144002" cy="507786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Earth’s Motions Review	</a:t>
            </a:r>
            <a:endParaRPr b="1"/>
          </a:p>
        </p:txBody>
      </p:sp>
      <p:sp>
        <p:nvSpPr>
          <p:cNvPr id="81" name="Google Shape;81;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rgbClr val="FFFFFF"/>
              </a:buClr>
              <a:buSzPts val="2400"/>
              <a:buChar char="●"/>
            </a:pPr>
            <a:r>
              <a:rPr lang="en" sz="2400" b="1">
                <a:solidFill>
                  <a:srgbClr val="FFFFFF"/>
                </a:solidFill>
              </a:rPr>
              <a:t>Check out my website: </a:t>
            </a:r>
            <a:r>
              <a:rPr lang="en" sz="2400" b="1" u="sng">
                <a:solidFill>
                  <a:srgbClr val="FFFFFF"/>
                </a:solidFill>
                <a:hlinkClick r:id="rId3"/>
              </a:rPr>
              <a:t>www.skidmoreeesak.weebly.com</a:t>
            </a:r>
            <a:r>
              <a:rPr lang="en" sz="2400" b="1">
                <a:solidFill>
                  <a:srgbClr val="FFFFFF"/>
                </a:solidFill>
              </a:rPr>
              <a:t> and look under the Astronomy files section. </a:t>
            </a:r>
            <a:endParaRPr sz="2400" b="1">
              <a:solidFill>
                <a:srgbClr val="FFFFFF"/>
              </a:solidFill>
            </a:endParaRPr>
          </a:p>
          <a:p>
            <a:pPr marL="457200" lvl="0" indent="-381000" algn="l" rtl="0">
              <a:spcBef>
                <a:spcPts val="0"/>
              </a:spcBef>
              <a:spcAft>
                <a:spcPts val="0"/>
              </a:spcAft>
              <a:buClr>
                <a:srgbClr val="FFFFFF"/>
              </a:buClr>
              <a:buSzPts val="2400"/>
              <a:buChar char="●"/>
            </a:pPr>
            <a:r>
              <a:rPr lang="en" sz="2400" b="1">
                <a:solidFill>
                  <a:srgbClr val="FFFFFF"/>
                </a:solidFill>
              </a:rPr>
              <a:t>There you will find a document titled, </a:t>
            </a:r>
            <a:r>
              <a:rPr lang="en" sz="2400" b="1">
                <a:solidFill>
                  <a:srgbClr val="FFFFFF"/>
                </a:solidFill>
                <a:highlight>
                  <a:srgbClr val="00FF00"/>
                </a:highlight>
              </a:rPr>
              <a:t>“Earth’sMotionsWebQuest”</a:t>
            </a:r>
            <a:r>
              <a:rPr lang="en" sz="2400" b="1">
                <a:solidFill>
                  <a:srgbClr val="FFFFFF"/>
                </a:solidFill>
              </a:rPr>
              <a:t> </a:t>
            </a:r>
            <a:endParaRPr sz="2400" b="1">
              <a:solidFill>
                <a:srgbClr val="FFFFFF"/>
              </a:solidFill>
            </a:endParaRPr>
          </a:p>
          <a:p>
            <a:pPr marL="457200" lvl="0" indent="-381000" algn="l" rtl="0">
              <a:spcBef>
                <a:spcPts val="0"/>
              </a:spcBef>
              <a:spcAft>
                <a:spcPts val="0"/>
              </a:spcAft>
              <a:buClr>
                <a:srgbClr val="FFFFFF"/>
              </a:buClr>
              <a:buSzPts val="2400"/>
              <a:buChar char="●"/>
            </a:pPr>
            <a:r>
              <a:rPr lang="en" sz="2400" b="1">
                <a:solidFill>
                  <a:srgbClr val="FFFFFF"/>
                </a:solidFill>
              </a:rPr>
              <a:t>Open this document and follow the directions! </a:t>
            </a:r>
            <a:endParaRPr sz="2400" b="1">
              <a:solidFill>
                <a:srgbClr val="FFFFFF"/>
              </a:solidFill>
            </a:endParaRPr>
          </a:p>
          <a:p>
            <a:pPr marL="457200" lvl="0" indent="-381000" algn="l" rtl="0">
              <a:spcBef>
                <a:spcPts val="0"/>
              </a:spcBef>
              <a:spcAft>
                <a:spcPts val="0"/>
              </a:spcAft>
              <a:buClr>
                <a:srgbClr val="FFFFFF"/>
              </a:buClr>
              <a:buSzPts val="2400"/>
              <a:buChar char="●"/>
            </a:pPr>
            <a:r>
              <a:rPr lang="en" sz="2400" b="1">
                <a:solidFill>
                  <a:srgbClr val="FFFFFF"/>
                </a:solidFill>
              </a:rPr>
              <a:t>Fill out the worksheet as you go along + I will be collecting this! </a:t>
            </a:r>
            <a:endParaRPr sz="2400" b="1">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Roboto Mono"/>
                <a:ea typeface="Roboto Mono"/>
                <a:cs typeface="Roboto Mono"/>
                <a:sym typeface="Roboto Mono"/>
              </a:rPr>
              <a:t>Which forms of electromagnetic radiation are you familiar with? </a:t>
            </a:r>
            <a:endParaRPr b="1">
              <a:latin typeface="Roboto Mono"/>
              <a:ea typeface="Roboto Mono"/>
              <a:cs typeface="Roboto Mono"/>
              <a:sym typeface="Roboto Mono"/>
            </a:endParaRPr>
          </a:p>
        </p:txBody>
      </p:sp>
      <p:sp>
        <p:nvSpPr>
          <p:cNvPr id="87" name="Google Shape;87;p18"/>
          <p:cNvSpPr txBox="1">
            <a:spLocks noGrp="1"/>
          </p:cNvSpPr>
          <p:nvPr>
            <p:ph type="body" idx="1"/>
          </p:nvPr>
        </p:nvSpPr>
        <p:spPr>
          <a:xfrm>
            <a:off x="1572900" y="1816700"/>
            <a:ext cx="5998200" cy="24132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rgbClr val="FFFFFF"/>
              </a:buClr>
              <a:buSzPts val="2400"/>
              <a:buFont typeface="Roboto Mono"/>
              <a:buChar char="●"/>
            </a:pPr>
            <a:r>
              <a:rPr lang="en" sz="2400">
                <a:solidFill>
                  <a:srgbClr val="FFFFFF"/>
                </a:solidFill>
                <a:latin typeface="Roboto Mono"/>
                <a:ea typeface="Roboto Mono"/>
                <a:cs typeface="Roboto Mono"/>
                <a:sym typeface="Roboto Mono"/>
              </a:rPr>
              <a:t>Overexposure to </a:t>
            </a:r>
            <a:r>
              <a:rPr lang="en" sz="2400" b="1">
                <a:solidFill>
                  <a:srgbClr val="FFFFFF"/>
                </a:solidFill>
                <a:latin typeface="Roboto Mono"/>
                <a:ea typeface="Roboto Mono"/>
                <a:cs typeface="Roboto Mono"/>
                <a:sym typeface="Roboto Mono"/>
              </a:rPr>
              <a:t>ultraviolet</a:t>
            </a:r>
            <a:r>
              <a:rPr lang="en" sz="2400">
                <a:solidFill>
                  <a:srgbClr val="FFFFFF"/>
                </a:solidFill>
                <a:latin typeface="Roboto Mono"/>
                <a:ea typeface="Roboto Mono"/>
                <a:cs typeface="Roboto Mono"/>
                <a:sym typeface="Roboto Mono"/>
              </a:rPr>
              <a:t> waves= _______ </a:t>
            </a:r>
            <a:endParaRPr sz="2400">
              <a:solidFill>
                <a:srgbClr val="FFFFFF"/>
              </a:solidFill>
              <a:latin typeface="Roboto Mono"/>
              <a:ea typeface="Roboto Mono"/>
              <a:cs typeface="Roboto Mono"/>
              <a:sym typeface="Roboto Mono"/>
            </a:endParaRPr>
          </a:p>
          <a:p>
            <a:pPr marL="457200" lvl="0" indent="-381000" algn="l" rtl="0">
              <a:spcBef>
                <a:spcPts val="0"/>
              </a:spcBef>
              <a:spcAft>
                <a:spcPts val="0"/>
              </a:spcAft>
              <a:buClr>
                <a:srgbClr val="FFFFFF"/>
              </a:buClr>
              <a:buSzPts val="2400"/>
              <a:buFont typeface="Roboto Mono"/>
              <a:buChar char="●"/>
            </a:pPr>
            <a:r>
              <a:rPr lang="en" sz="2400" b="1">
                <a:solidFill>
                  <a:srgbClr val="FFFFFF"/>
                </a:solidFill>
                <a:latin typeface="Roboto Mono"/>
                <a:ea typeface="Roboto Mono"/>
                <a:cs typeface="Roboto Mono"/>
                <a:sym typeface="Roboto Mono"/>
              </a:rPr>
              <a:t>Microwaves</a:t>
            </a:r>
            <a:r>
              <a:rPr lang="en" sz="2400">
                <a:solidFill>
                  <a:srgbClr val="FFFFFF"/>
                </a:solidFill>
                <a:latin typeface="Roboto Mono"/>
                <a:ea typeface="Roboto Mono"/>
                <a:cs typeface="Roboto Mono"/>
                <a:sym typeface="Roboto Mono"/>
              </a:rPr>
              <a:t> → heat food! </a:t>
            </a:r>
            <a:endParaRPr sz="2400">
              <a:solidFill>
                <a:srgbClr val="FFFFFF"/>
              </a:solidFill>
              <a:latin typeface="Roboto Mono"/>
              <a:ea typeface="Roboto Mono"/>
              <a:cs typeface="Roboto Mono"/>
              <a:sym typeface="Roboto Mono"/>
            </a:endParaRPr>
          </a:p>
          <a:p>
            <a:pPr marL="457200" lvl="0" indent="-381000" algn="l" rtl="0">
              <a:spcBef>
                <a:spcPts val="0"/>
              </a:spcBef>
              <a:spcAft>
                <a:spcPts val="0"/>
              </a:spcAft>
              <a:buClr>
                <a:srgbClr val="FFFFFF"/>
              </a:buClr>
              <a:buSzPts val="2400"/>
              <a:buFont typeface="Roboto Mono"/>
              <a:buChar char="●"/>
            </a:pPr>
            <a:r>
              <a:rPr lang="en" sz="2400" b="1">
                <a:solidFill>
                  <a:srgbClr val="FFFFFF"/>
                </a:solidFill>
                <a:latin typeface="Roboto Mono"/>
                <a:ea typeface="Roboto Mono"/>
                <a:cs typeface="Roboto Mono"/>
                <a:sym typeface="Roboto Mono"/>
              </a:rPr>
              <a:t>X-rays </a:t>
            </a:r>
            <a:r>
              <a:rPr lang="en" sz="2400">
                <a:solidFill>
                  <a:srgbClr val="FFFFFF"/>
                </a:solidFill>
                <a:latin typeface="Roboto Mono"/>
                <a:ea typeface="Roboto Mono"/>
                <a:cs typeface="Roboto Mono"/>
                <a:sym typeface="Roboto Mono"/>
              </a:rPr>
              <a:t>→ provide bone imaging </a:t>
            </a:r>
            <a:endParaRPr sz="2400">
              <a:solidFill>
                <a:srgbClr val="FFFFFF"/>
              </a:solidFill>
              <a:latin typeface="Roboto Mono"/>
              <a:ea typeface="Roboto Mono"/>
              <a:cs typeface="Roboto Mono"/>
              <a:sym typeface="Roboto Mono"/>
            </a:endParaRPr>
          </a:p>
        </p:txBody>
      </p:sp>
      <p:pic>
        <p:nvPicPr>
          <p:cNvPr id="88" name="Google Shape;88;p18"/>
          <p:cNvPicPr preferRelativeResize="0"/>
          <p:nvPr/>
        </p:nvPicPr>
        <p:blipFill>
          <a:blip r:embed="rId3">
            <a:alphaModFix/>
          </a:blip>
          <a:stretch>
            <a:fillRect/>
          </a:stretch>
        </p:blipFill>
        <p:spPr>
          <a:xfrm>
            <a:off x="6745975" y="3460300"/>
            <a:ext cx="2202499" cy="1424725"/>
          </a:xfrm>
          <a:prstGeom prst="rect">
            <a:avLst/>
          </a:prstGeom>
          <a:noFill/>
          <a:ln>
            <a:noFill/>
          </a:ln>
        </p:spPr>
      </p:pic>
      <p:pic>
        <p:nvPicPr>
          <p:cNvPr id="89" name="Google Shape;89;p18"/>
          <p:cNvPicPr preferRelativeResize="0"/>
          <p:nvPr/>
        </p:nvPicPr>
        <p:blipFill>
          <a:blip r:embed="rId4">
            <a:alphaModFix/>
          </a:blip>
          <a:stretch>
            <a:fillRect/>
          </a:stretch>
        </p:blipFill>
        <p:spPr>
          <a:xfrm>
            <a:off x="94552" y="3320900"/>
            <a:ext cx="1363976" cy="170352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
                                            <p:txEl>
                                              <p:pRg st="0" end="0"/>
                                            </p:txEl>
                                          </p:spTgt>
                                        </p:tgtEl>
                                        <p:attrNameLst>
                                          <p:attrName>style.visibility</p:attrName>
                                        </p:attrNameLst>
                                      </p:cBhvr>
                                      <p:to>
                                        <p:strVal val="visible"/>
                                      </p:to>
                                    </p:set>
                                    <p:animEffect transition="in" filter="fade">
                                      <p:cBhvr>
                                        <p:cTn id="7" dur="1000"/>
                                        <p:tgtEl>
                                          <p:spTgt spid="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7">
                                            <p:txEl>
                                              <p:pRg st="1" end="1"/>
                                            </p:txEl>
                                          </p:spTgt>
                                        </p:tgtEl>
                                        <p:attrNameLst>
                                          <p:attrName>style.visibility</p:attrName>
                                        </p:attrNameLst>
                                      </p:cBhvr>
                                      <p:to>
                                        <p:strVal val="visible"/>
                                      </p:to>
                                    </p:set>
                                    <p:animEffect transition="in" filter="fade">
                                      <p:cBhvr>
                                        <p:cTn id="12" dur="1000"/>
                                        <p:tgtEl>
                                          <p:spTgt spid="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7">
                                            <p:txEl>
                                              <p:pRg st="2" end="2"/>
                                            </p:txEl>
                                          </p:spTgt>
                                        </p:tgtEl>
                                        <p:attrNameLst>
                                          <p:attrName>style.visibility</p:attrName>
                                        </p:attrNameLst>
                                      </p:cBhvr>
                                      <p:to>
                                        <p:strVal val="visible"/>
                                      </p:to>
                                    </p:set>
                                    <p:animEffect transition="in" filter="fade">
                                      <p:cBhvr>
                                        <p:cTn id="17" dur="1000"/>
                                        <p:tgtEl>
                                          <p:spTgt spid="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Roboto Mono"/>
                <a:ea typeface="Roboto Mono"/>
                <a:cs typeface="Roboto Mono"/>
                <a:sym typeface="Roboto Mono"/>
              </a:rPr>
              <a:t>What is the electromagnetic spectrum? </a:t>
            </a:r>
            <a:endParaRPr b="1">
              <a:latin typeface="Roboto Mono"/>
              <a:ea typeface="Roboto Mono"/>
              <a:cs typeface="Roboto Mono"/>
              <a:sym typeface="Roboto Mono"/>
            </a:endParaRPr>
          </a:p>
        </p:txBody>
      </p:sp>
      <p:sp>
        <p:nvSpPr>
          <p:cNvPr id="95" name="Google Shape;95;p19"/>
          <p:cNvSpPr txBox="1">
            <a:spLocks noGrp="1"/>
          </p:cNvSpPr>
          <p:nvPr>
            <p:ph type="body" idx="1"/>
          </p:nvPr>
        </p:nvSpPr>
        <p:spPr>
          <a:xfrm>
            <a:off x="219575" y="1422200"/>
            <a:ext cx="3268500" cy="33738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Roboto Mono"/>
              <a:buChar char="●"/>
            </a:pPr>
            <a:r>
              <a:rPr lang="en" sz="1800" b="1">
                <a:latin typeface="Roboto Mono"/>
                <a:ea typeface="Roboto Mono"/>
                <a:cs typeface="Roboto Mono"/>
                <a:sym typeface="Roboto Mono"/>
              </a:rPr>
              <a:t>All types of electromagnetic radiation, arranged according to: </a:t>
            </a:r>
            <a:endParaRPr sz="1800" b="1">
              <a:latin typeface="Roboto Mono"/>
              <a:ea typeface="Roboto Mono"/>
              <a:cs typeface="Roboto Mono"/>
              <a:sym typeface="Roboto Mono"/>
            </a:endParaRPr>
          </a:p>
          <a:p>
            <a:pPr marL="914400" lvl="1" indent="-381000" algn="l" rtl="0">
              <a:spcBef>
                <a:spcPts val="0"/>
              </a:spcBef>
              <a:spcAft>
                <a:spcPts val="0"/>
              </a:spcAft>
              <a:buSzPts val="2400"/>
              <a:buFont typeface="Roboto Mono"/>
              <a:buChar char="○"/>
            </a:pPr>
            <a:r>
              <a:rPr lang="en" sz="2400" b="1">
                <a:solidFill>
                  <a:srgbClr val="00FF00"/>
                </a:solidFill>
                <a:latin typeface="Roboto Mono"/>
                <a:ea typeface="Roboto Mono"/>
                <a:cs typeface="Roboto Mono"/>
                <a:sym typeface="Roboto Mono"/>
              </a:rPr>
              <a:t>Wavelength</a:t>
            </a:r>
            <a:r>
              <a:rPr lang="en" sz="2400" b="1">
                <a:latin typeface="Roboto Mono"/>
                <a:ea typeface="Roboto Mono"/>
                <a:cs typeface="Roboto Mono"/>
                <a:sym typeface="Roboto Mono"/>
              </a:rPr>
              <a:t> </a:t>
            </a:r>
            <a:endParaRPr sz="2400" b="1">
              <a:latin typeface="Roboto Mono"/>
              <a:ea typeface="Roboto Mono"/>
              <a:cs typeface="Roboto Mono"/>
              <a:sym typeface="Roboto Mono"/>
            </a:endParaRPr>
          </a:p>
          <a:p>
            <a:pPr marL="914400" lvl="1" indent="-381000" algn="l" rtl="0">
              <a:spcBef>
                <a:spcPts val="0"/>
              </a:spcBef>
              <a:spcAft>
                <a:spcPts val="0"/>
              </a:spcAft>
              <a:buSzPts val="2400"/>
              <a:buFont typeface="Roboto Mono"/>
              <a:buChar char="○"/>
            </a:pPr>
            <a:r>
              <a:rPr lang="en" sz="2400" b="1">
                <a:solidFill>
                  <a:srgbClr val="FF9900"/>
                </a:solidFill>
                <a:latin typeface="Roboto Mono"/>
                <a:ea typeface="Roboto Mono"/>
                <a:cs typeface="Roboto Mono"/>
                <a:sym typeface="Roboto Mono"/>
              </a:rPr>
              <a:t>Frequency</a:t>
            </a:r>
            <a:r>
              <a:rPr lang="en" sz="2400" b="1">
                <a:latin typeface="Roboto Mono"/>
                <a:ea typeface="Roboto Mono"/>
                <a:cs typeface="Roboto Mono"/>
                <a:sym typeface="Roboto Mono"/>
              </a:rPr>
              <a:t> </a:t>
            </a:r>
            <a:endParaRPr sz="2400" b="1">
              <a:latin typeface="Roboto Mono"/>
              <a:ea typeface="Roboto Mono"/>
              <a:cs typeface="Roboto Mono"/>
              <a:sym typeface="Roboto Mono"/>
            </a:endParaRPr>
          </a:p>
          <a:p>
            <a:pPr marL="457200" lvl="0" indent="-342900" algn="l" rtl="0">
              <a:spcBef>
                <a:spcPts val="0"/>
              </a:spcBef>
              <a:spcAft>
                <a:spcPts val="0"/>
              </a:spcAft>
              <a:buSzPts val="1800"/>
              <a:buFont typeface="Roboto Mono"/>
              <a:buChar char="●"/>
            </a:pPr>
            <a:r>
              <a:rPr lang="en" sz="1800" b="1">
                <a:latin typeface="Roboto Mono"/>
                <a:ea typeface="Roboto Mono"/>
                <a:cs typeface="Roboto Mono"/>
                <a:sym typeface="Roboto Mono"/>
              </a:rPr>
              <a:t>Radio waves = LONG</a:t>
            </a:r>
            <a:endParaRPr sz="1800" b="1">
              <a:latin typeface="Roboto Mono"/>
              <a:ea typeface="Roboto Mono"/>
              <a:cs typeface="Roboto Mono"/>
              <a:sym typeface="Roboto Mono"/>
            </a:endParaRPr>
          </a:p>
          <a:p>
            <a:pPr marL="457200" lvl="0" indent="-342900" algn="l" rtl="0">
              <a:spcBef>
                <a:spcPts val="0"/>
              </a:spcBef>
              <a:spcAft>
                <a:spcPts val="0"/>
              </a:spcAft>
              <a:buSzPts val="1800"/>
              <a:buFont typeface="Roboto Mono"/>
              <a:buChar char="●"/>
            </a:pPr>
            <a:r>
              <a:rPr lang="en" sz="1800" b="1">
                <a:latin typeface="Roboto Mono"/>
                <a:ea typeface="Roboto Mono"/>
                <a:cs typeface="Roboto Mono"/>
                <a:sym typeface="Roboto Mono"/>
              </a:rPr>
              <a:t>Gamma rays = SHORT</a:t>
            </a:r>
            <a:endParaRPr sz="1800" b="1">
              <a:latin typeface="Roboto Mono"/>
              <a:ea typeface="Roboto Mono"/>
              <a:cs typeface="Roboto Mono"/>
              <a:sym typeface="Roboto Mono"/>
            </a:endParaRPr>
          </a:p>
        </p:txBody>
      </p:sp>
      <p:pic>
        <p:nvPicPr>
          <p:cNvPr id="96" name="Google Shape;96;p19"/>
          <p:cNvPicPr preferRelativeResize="0"/>
          <p:nvPr/>
        </p:nvPicPr>
        <p:blipFill>
          <a:blip r:embed="rId3">
            <a:alphaModFix/>
          </a:blip>
          <a:stretch>
            <a:fillRect/>
          </a:stretch>
        </p:blipFill>
        <p:spPr>
          <a:xfrm>
            <a:off x="3610100" y="1211125"/>
            <a:ext cx="5263400" cy="36333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5">
                                            <p:txEl>
                                              <p:pRg st="0" end="0"/>
                                            </p:txEl>
                                          </p:spTgt>
                                        </p:tgtEl>
                                        <p:attrNameLst>
                                          <p:attrName>style.visibility</p:attrName>
                                        </p:attrNameLst>
                                      </p:cBhvr>
                                      <p:to>
                                        <p:strVal val="visible"/>
                                      </p:to>
                                    </p:set>
                                    <p:animEffect transition="in" filter="fade">
                                      <p:cBhvr>
                                        <p:cTn id="7" dur="1000"/>
                                        <p:tgtEl>
                                          <p:spTgt spid="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5">
                                            <p:txEl>
                                              <p:pRg st="1" end="1"/>
                                            </p:txEl>
                                          </p:spTgt>
                                        </p:tgtEl>
                                        <p:attrNameLst>
                                          <p:attrName>style.visibility</p:attrName>
                                        </p:attrNameLst>
                                      </p:cBhvr>
                                      <p:to>
                                        <p:strVal val="visible"/>
                                      </p:to>
                                    </p:set>
                                    <p:animEffect transition="in" filter="fade">
                                      <p:cBhvr>
                                        <p:cTn id="12" dur="1000"/>
                                        <p:tgtEl>
                                          <p:spTgt spid="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5">
                                            <p:txEl>
                                              <p:pRg st="2" end="2"/>
                                            </p:txEl>
                                          </p:spTgt>
                                        </p:tgtEl>
                                        <p:attrNameLst>
                                          <p:attrName>style.visibility</p:attrName>
                                        </p:attrNameLst>
                                      </p:cBhvr>
                                      <p:to>
                                        <p:strVal val="visible"/>
                                      </p:to>
                                    </p:set>
                                    <p:animEffect transition="in" filter="fade">
                                      <p:cBhvr>
                                        <p:cTn id="17" dur="1000"/>
                                        <p:tgtEl>
                                          <p:spTgt spid="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5">
                                            <p:txEl>
                                              <p:pRg st="3" end="3"/>
                                            </p:txEl>
                                          </p:spTgt>
                                        </p:tgtEl>
                                        <p:attrNameLst>
                                          <p:attrName>style.visibility</p:attrName>
                                        </p:attrNameLst>
                                      </p:cBhvr>
                                      <p:to>
                                        <p:strVal val="visible"/>
                                      </p:to>
                                    </p:set>
                                    <p:animEffect transition="in" filter="fade">
                                      <p:cBhvr>
                                        <p:cTn id="22" dur="1000"/>
                                        <p:tgtEl>
                                          <p:spTgt spid="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5">
                                            <p:txEl>
                                              <p:pRg st="4" end="4"/>
                                            </p:txEl>
                                          </p:spTgt>
                                        </p:tgtEl>
                                        <p:attrNameLst>
                                          <p:attrName>style.visibility</p:attrName>
                                        </p:attrNameLst>
                                      </p:cBhvr>
                                      <p:to>
                                        <p:strVal val="visible"/>
                                      </p:to>
                                    </p:set>
                                    <p:animEffect transition="in" filter="fade">
                                      <p:cBhvr>
                                        <p:cTn id="27" dur="1000"/>
                                        <p:tgtEl>
                                          <p:spTgt spid="9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additive="base">
                                        <p:cTn id="32" dur="1000"/>
                                        <p:tgtEl>
                                          <p:spTgt spid="96"/>
                                        </p:tgtEl>
                                        <p:attrNameLst>
                                          <p:attrName>ppt_w</p:attrName>
                                        </p:attrNameLst>
                                      </p:cBhvr>
                                      <p:tavLst>
                                        <p:tav tm="0">
                                          <p:val>
                                            <p:strVal val="0"/>
                                          </p:val>
                                        </p:tav>
                                        <p:tav tm="100000">
                                          <p:val>
                                            <p:strVal val="#ppt_w"/>
                                          </p:val>
                                        </p:tav>
                                      </p:tavLst>
                                    </p:anim>
                                    <p:anim calcmode="lin" valueType="num">
                                      <p:cBhvr additive="base">
                                        <p:cTn id="33" dur="1000"/>
                                        <p:tgtEl>
                                          <p:spTgt spid="9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03" name="Google Shape;103;p20"/>
          <p:cNvPicPr preferRelativeResize="0"/>
          <p:nvPr/>
        </p:nvPicPr>
        <p:blipFill>
          <a:blip r:embed="rId3">
            <a:alphaModFix/>
          </a:blip>
          <a:stretch>
            <a:fillRect/>
          </a:stretch>
        </p:blipFill>
        <p:spPr>
          <a:xfrm>
            <a:off x="1129063" y="169350"/>
            <a:ext cx="6885875" cy="48047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1"/>
          <p:cNvSpPr txBox="1">
            <a:spLocks noGrp="1"/>
          </p:cNvSpPr>
          <p:nvPr>
            <p:ph type="title"/>
          </p:nvPr>
        </p:nvSpPr>
        <p:spPr>
          <a:xfrm>
            <a:off x="2688800" y="163625"/>
            <a:ext cx="61926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Roboto Mono"/>
                <a:ea typeface="Roboto Mono"/>
                <a:cs typeface="Roboto Mono"/>
                <a:sym typeface="Roboto Mono"/>
              </a:rPr>
              <a:t>Visible Light Spectrum: The light we can see!</a:t>
            </a:r>
            <a:r>
              <a:rPr lang="en" b="1"/>
              <a:t> </a:t>
            </a:r>
            <a:endParaRPr b="1"/>
          </a:p>
        </p:txBody>
      </p:sp>
      <p:sp>
        <p:nvSpPr>
          <p:cNvPr id="109" name="Google Shape;109;p21"/>
          <p:cNvSpPr txBox="1">
            <a:spLocks noGrp="1"/>
          </p:cNvSpPr>
          <p:nvPr>
            <p:ph type="body" idx="1"/>
          </p:nvPr>
        </p:nvSpPr>
        <p:spPr>
          <a:xfrm>
            <a:off x="110600" y="852000"/>
            <a:ext cx="2578200" cy="34395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FFFFFF"/>
              </a:buClr>
              <a:buSzPts val="1800"/>
              <a:buFont typeface="Roboto Mono"/>
              <a:buChar char="●"/>
            </a:pPr>
            <a:r>
              <a:rPr lang="en" b="1">
                <a:solidFill>
                  <a:srgbClr val="FFFFFF"/>
                </a:solidFill>
                <a:latin typeface="Roboto Mono"/>
                <a:ea typeface="Roboto Mono"/>
                <a:cs typeface="Roboto Mono"/>
                <a:sym typeface="Roboto Mono"/>
              </a:rPr>
              <a:t>In between UV and IR</a:t>
            </a:r>
            <a:endParaRPr b="1">
              <a:solidFill>
                <a:srgbClr val="FFFFFF"/>
              </a:solidFill>
              <a:latin typeface="Roboto Mono"/>
              <a:ea typeface="Roboto Mono"/>
              <a:cs typeface="Roboto Mono"/>
              <a:sym typeface="Roboto Mono"/>
            </a:endParaRPr>
          </a:p>
          <a:p>
            <a:pPr marL="457200" lvl="0" indent="-342900" algn="l" rtl="0">
              <a:spcBef>
                <a:spcPts val="0"/>
              </a:spcBef>
              <a:spcAft>
                <a:spcPts val="0"/>
              </a:spcAft>
              <a:buSzPts val="1800"/>
              <a:buFont typeface="Roboto Mono"/>
              <a:buChar char="●"/>
            </a:pPr>
            <a:r>
              <a:rPr lang="en" b="1">
                <a:solidFill>
                  <a:srgbClr val="FF0000"/>
                </a:solidFill>
                <a:highlight>
                  <a:srgbClr val="FFFFFF"/>
                </a:highlight>
                <a:latin typeface="Roboto Mono"/>
                <a:ea typeface="Roboto Mono"/>
                <a:cs typeface="Roboto Mono"/>
                <a:sym typeface="Roboto Mono"/>
              </a:rPr>
              <a:t>R</a:t>
            </a:r>
            <a:r>
              <a:rPr lang="en" b="1">
                <a:solidFill>
                  <a:srgbClr val="FF9900"/>
                </a:solidFill>
                <a:highlight>
                  <a:srgbClr val="FFFFFF"/>
                </a:highlight>
                <a:latin typeface="Roboto Mono"/>
                <a:ea typeface="Roboto Mono"/>
                <a:cs typeface="Roboto Mono"/>
                <a:sym typeface="Roboto Mono"/>
              </a:rPr>
              <a:t>O</a:t>
            </a:r>
            <a:r>
              <a:rPr lang="en" b="1">
                <a:solidFill>
                  <a:srgbClr val="FFFF00"/>
                </a:solidFill>
                <a:highlight>
                  <a:srgbClr val="FFFFFF"/>
                </a:highlight>
                <a:latin typeface="Roboto Mono"/>
                <a:ea typeface="Roboto Mono"/>
                <a:cs typeface="Roboto Mono"/>
                <a:sym typeface="Roboto Mono"/>
              </a:rPr>
              <a:t>Y</a:t>
            </a:r>
            <a:r>
              <a:rPr lang="en" b="1">
                <a:highlight>
                  <a:srgbClr val="FFFFFF"/>
                </a:highlight>
                <a:latin typeface="Roboto Mono"/>
                <a:ea typeface="Roboto Mono"/>
                <a:cs typeface="Roboto Mono"/>
                <a:sym typeface="Roboto Mono"/>
              </a:rPr>
              <a:t> </a:t>
            </a:r>
            <a:r>
              <a:rPr lang="en" b="1">
                <a:solidFill>
                  <a:srgbClr val="00FF00"/>
                </a:solidFill>
                <a:highlight>
                  <a:srgbClr val="FFFFFF"/>
                </a:highlight>
                <a:latin typeface="Roboto Mono"/>
                <a:ea typeface="Roboto Mono"/>
                <a:cs typeface="Roboto Mono"/>
                <a:sym typeface="Roboto Mono"/>
              </a:rPr>
              <a:t>G </a:t>
            </a:r>
            <a:r>
              <a:rPr lang="en" b="1">
                <a:solidFill>
                  <a:srgbClr val="0000FF"/>
                </a:solidFill>
                <a:highlight>
                  <a:srgbClr val="FFFFFF"/>
                </a:highlight>
                <a:latin typeface="Roboto Mono"/>
                <a:ea typeface="Roboto Mono"/>
                <a:cs typeface="Roboto Mono"/>
                <a:sym typeface="Roboto Mono"/>
              </a:rPr>
              <a:t>B</a:t>
            </a:r>
            <a:r>
              <a:rPr lang="en" b="1">
                <a:solidFill>
                  <a:srgbClr val="FF00FF"/>
                </a:solidFill>
                <a:highlight>
                  <a:srgbClr val="FFFFFF"/>
                </a:highlight>
                <a:latin typeface="Roboto Mono"/>
                <a:ea typeface="Roboto Mono"/>
                <a:cs typeface="Roboto Mono"/>
                <a:sym typeface="Roboto Mono"/>
              </a:rPr>
              <a:t>I</a:t>
            </a:r>
            <a:r>
              <a:rPr lang="en" b="1">
                <a:solidFill>
                  <a:srgbClr val="9900FF"/>
                </a:solidFill>
                <a:highlight>
                  <a:srgbClr val="FFFFFF"/>
                </a:highlight>
                <a:latin typeface="Roboto Mono"/>
                <a:ea typeface="Roboto Mono"/>
                <a:cs typeface="Roboto Mono"/>
                <a:sym typeface="Roboto Mono"/>
              </a:rPr>
              <a:t>V</a:t>
            </a:r>
            <a:endParaRPr b="1">
              <a:solidFill>
                <a:srgbClr val="9900FF"/>
              </a:solidFill>
              <a:highlight>
                <a:srgbClr val="FFFFFF"/>
              </a:highlight>
              <a:latin typeface="Roboto Mono"/>
              <a:ea typeface="Roboto Mono"/>
              <a:cs typeface="Roboto Mono"/>
              <a:sym typeface="Roboto Mono"/>
            </a:endParaRPr>
          </a:p>
          <a:p>
            <a:pPr marL="457200" lvl="0" indent="-342900" algn="l" rtl="0">
              <a:spcBef>
                <a:spcPts val="0"/>
              </a:spcBef>
              <a:spcAft>
                <a:spcPts val="0"/>
              </a:spcAft>
              <a:buClr>
                <a:srgbClr val="FFFFFF"/>
              </a:buClr>
              <a:buSzPts val="1800"/>
              <a:buFont typeface="Roboto Mono"/>
              <a:buChar char="●"/>
            </a:pPr>
            <a:r>
              <a:rPr lang="en" b="1">
                <a:solidFill>
                  <a:srgbClr val="FFFFFF"/>
                </a:solidFill>
                <a:highlight>
                  <a:srgbClr val="00FF00"/>
                </a:highlight>
                <a:latin typeface="Roboto Mono"/>
                <a:ea typeface="Roboto Mono"/>
                <a:cs typeface="Roboto Mono"/>
                <a:sym typeface="Roboto Mono"/>
              </a:rPr>
              <a:t>RED=longest </a:t>
            </a:r>
            <a:endParaRPr b="1">
              <a:solidFill>
                <a:srgbClr val="FFFFFF"/>
              </a:solidFill>
              <a:highlight>
                <a:srgbClr val="00FF00"/>
              </a:highlight>
              <a:latin typeface="Roboto Mono"/>
              <a:ea typeface="Roboto Mono"/>
              <a:cs typeface="Roboto Mono"/>
              <a:sym typeface="Roboto Mono"/>
            </a:endParaRPr>
          </a:p>
          <a:p>
            <a:pPr marL="457200" lvl="0" indent="-342900" algn="l" rtl="0">
              <a:spcBef>
                <a:spcPts val="0"/>
              </a:spcBef>
              <a:spcAft>
                <a:spcPts val="0"/>
              </a:spcAft>
              <a:buClr>
                <a:srgbClr val="FFFFFF"/>
              </a:buClr>
              <a:buSzPts val="1800"/>
              <a:buFont typeface="Roboto Mono"/>
              <a:buChar char="●"/>
            </a:pPr>
            <a:r>
              <a:rPr lang="en" b="1">
                <a:solidFill>
                  <a:srgbClr val="FFFFFF"/>
                </a:solidFill>
                <a:highlight>
                  <a:srgbClr val="00FF00"/>
                </a:highlight>
                <a:latin typeface="Roboto Mono"/>
                <a:ea typeface="Roboto Mono"/>
                <a:cs typeface="Roboto Mono"/>
                <a:sym typeface="Roboto Mono"/>
              </a:rPr>
              <a:t>BLUE=shortest</a:t>
            </a:r>
            <a:endParaRPr b="1">
              <a:solidFill>
                <a:srgbClr val="FFFFFF"/>
              </a:solidFill>
              <a:highlight>
                <a:srgbClr val="00FF00"/>
              </a:highlight>
              <a:latin typeface="Roboto Mono"/>
              <a:ea typeface="Roboto Mono"/>
              <a:cs typeface="Roboto Mono"/>
              <a:sym typeface="Roboto Mono"/>
            </a:endParaRPr>
          </a:p>
          <a:p>
            <a:pPr marL="457200" lvl="0" indent="0" algn="l" rtl="0">
              <a:spcBef>
                <a:spcPts val="1600"/>
              </a:spcBef>
              <a:spcAft>
                <a:spcPts val="0"/>
              </a:spcAft>
              <a:buNone/>
            </a:pPr>
            <a:endParaRPr b="1">
              <a:solidFill>
                <a:srgbClr val="FFFFFF"/>
              </a:solidFill>
              <a:highlight>
                <a:srgbClr val="00FF00"/>
              </a:highlight>
              <a:latin typeface="Roboto Mono"/>
              <a:ea typeface="Roboto Mono"/>
              <a:cs typeface="Roboto Mono"/>
              <a:sym typeface="Roboto Mono"/>
            </a:endParaRPr>
          </a:p>
          <a:p>
            <a:pPr marL="457200" lvl="0" indent="-342900" algn="l" rtl="0">
              <a:spcBef>
                <a:spcPts val="1600"/>
              </a:spcBef>
              <a:spcAft>
                <a:spcPts val="0"/>
              </a:spcAft>
              <a:buClr>
                <a:srgbClr val="FFFFFF"/>
              </a:buClr>
              <a:buSzPts val="1800"/>
              <a:buFont typeface="Roboto Mono"/>
              <a:buChar char="●"/>
            </a:pPr>
            <a:r>
              <a:rPr lang="en" b="1">
                <a:solidFill>
                  <a:srgbClr val="FFFFFF"/>
                </a:solidFill>
                <a:latin typeface="Roboto Mono"/>
                <a:ea typeface="Roboto Mono"/>
                <a:cs typeface="Roboto Mono"/>
                <a:sym typeface="Roboto Mono"/>
              </a:rPr>
              <a:t>How do you think this would affect how we see stars? </a:t>
            </a:r>
            <a:endParaRPr b="1">
              <a:solidFill>
                <a:srgbClr val="FFFFFF"/>
              </a:solidFill>
              <a:latin typeface="Roboto Mono"/>
              <a:ea typeface="Roboto Mono"/>
              <a:cs typeface="Roboto Mono"/>
              <a:sym typeface="Roboto Mono"/>
            </a:endParaRPr>
          </a:p>
        </p:txBody>
      </p:sp>
      <p:pic>
        <p:nvPicPr>
          <p:cNvPr id="110" name="Google Shape;110;p21"/>
          <p:cNvPicPr preferRelativeResize="0"/>
          <p:nvPr/>
        </p:nvPicPr>
        <p:blipFill>
          <a:blip r:embed="rId3">
            <a:alphaModFix/>
          </a:blip>
          <a:stretch>
            <a:fillRect/>
          </a:stretch>
        </p:blipFill>
        <p:spPr>
          <a:xfrm>
            <a:off x="2817073" y="1307850"/>
            <a:ext cx="6064325" cy="35729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9">
                                            <p:txEl>
                                              <p:pRg st="0" end="0"/>
                                            </p:txEl>
                                          </p:spTgt>
                                        </p:tgtEl>
                                        <p:attrNameLst>
                                          <p:attrName>style.visibility</p:attrName>
                                        </p:attrNameLst>
                                      </p:cBhvr>
                                      <p:to>
                                        <p:strVal val="visible"/>
                                      </p:to>
                                    </p:set>
                                    <p:animEffect transition="in" filter="fade">
                                      <p:cBhvr>
                                        <p:cTn id="7" dur="1000"/>
                                        <p:tgtEl>
                                          <p:spTgt spid="10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9">
                                            <p:txEl>
                                              <p:pRg st="1" end="1"/>
                                            </p:txEl>
                                          </p:spTgt>
                                        </p:tgtEl>
                                        <p:attrNameLst>
                                          <p:attrName>style.visibility</p:attrName>
                                        </p:attrNameLst>
                                      </p:cBhvr>
                                      <p:to>
                                        <p:strVal val="visible"/>
                                      </p:to>
                                    </p:set>
                                    <p:animEffect transition="in" filter="fade">
                                      <p:cBhvr>
                                        <p:cTn id="12" dur="1000"/>
                                        <p:tgtEl>
                                          <p:spTgt spid="10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9">
                                            <p:txEl>
                                              <p:pRg st="2" end="2"/>
                                            </p:txEl>
                                          </p:spTgt>
                                        </p:tgtEl>
                                        <p:attrNameLst>
                                          <p:attrName>style.visibility</p:attrName>
                                        </p:attrNameLst>
                                      </p:cBhvr>
                                      <p:to>
                                        <p:strVal val="visible"/>
                                      </p:to>
                                    </p:set>
                                    <p:animEffect transition="in" filter="fade">
                                      <p:cBhvr>
                                        <p:cTn id="17" dur="1000"/>
                                        <p:tgtEl>
                                          <p:spTgt spid="10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9">
                                            <p:txEl>
                                              <p:pRg st="3" end="3"/>
                                            </p:txEl>
                                          </p:spTgt>
                                        </p:tgtEl>
                                        <p:attrNameLst>
                                          <p:attrName>style.visibility</p:attrName>
                                        </p:attrNameLst>
                                      </p:cBhvr>
                                      <p:to>
                                        <p:strVal val="visible"/>
                                      </p:to>
                                    </p:set>
                                    <p:animEffect transition="in" filter="fade">
                                      <p:cBhvr>
                                        <p:cTn id="22" dur="1000"/>
                                        <p:tgtEl>
                                          <p:spTgt spid="10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9">
                                            <p:txEl>
                                              <p:pRg st="4" end="4"/>
                                            </p:txEl>
                                          </p:spTgt>
                                        </p:tgtEl>
                                        <p:attrNameLst>
                                          <p:attrName>style.visibility</p:attrName>
                                        </p:attrNameLst>
                                      </p:cBhvr>
                                      <p:to>
                                        <p:strVal val="visible"/>
                                      </p:to>
                                    </p:set>
                                    <p:animEffect transition="in" filter="fade">
                                      <p:cBhvr>
                                        <p:cTn id="27" dur="1000"/>
                                        <p:tgtEl>
                                          <p:spTgt spid="10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9">
                                            <p:txEl>
                                              <p:pRg st="5" end="5"/>
                                            </p:txEl>
                                          </p:spTgt>
                                        </p:tgtEl>
                                        <p:attrNameLst>
                                          <p:attrName>style.visibility</p:attrName>
                                        </p:attrNameLst>
                                      </p:cBhvr>
                                      <p:to>
                                        <p:strVal val="visible"/>
                                      </p:to>
                                    </p:set>
                                    <p:animEffect transition="in" filter="fade">
                                      <p:cBhvr>
                                        <p:cTn id="32" dur="1000"/>
                                        <p:tgtEl>
                                          <p:spTgt spid="10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309</Words>
  <Application>Microsoft Office PowerPoint</Application>
  <PresentationFormat>On-screen Show (16:9)</PresentationFormat>
  <Paragraphs>30</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Roboto Mono</vt:lpstr>
      <vt:lpstr>Simple Dark</vt:lpstr>
      <vt:lpstr>Warm-up # 8? </vt:lpstr>
      <vt:lpstr>Review: Earth’s Motions + Introduction to the Electromagnetic Spectrum </vt:lpstr>
      <vt:lpstr>PowerPoint Presentation</vt:lpstr>
      <vt:lpstr>PowerPoint Presentation</vt:lpstr>
      <vt:lpstr>Earth’s Motions Review </vt:lpstr>
      <vt:lpstr>Which forms of electromagnetic radiation are you familiar with? </vt:lpstr>
      <vt:lpstr>What is the electromagnetic spectrum? </vt:lpstr>
      <vt:lpstr>PowerPoint Presentation</vt:lpstr>
      <vt:lpstr>Visible Light Spectrum: The light we can see! </vt:lpstr>
      <vt:lpstr>Closure: Kahoot.It Time!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Warm-up # 8? </dc:title>
  <dc:creator>Skidmore, Jonathan B.</dc:creator>
  <cp:lastModifiedBy>Skidmore, Jonathan B.</cp:lastModifiedBy>
  <cp:revision>1</cp:revision>
  <dcterms:modified xsi:type="dcterms:W3CDTF">2018-09-21T13:32:20Z</dcterms:modified>
</cp:coreProperties>
</file>